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344" r:id="rId2"/>
    <p:sldId id="354" r:id="rId3"/>
    <p:sldId id="347" r:id="rId4"/>
    <p:sldId id="348" r:id="rId5"/>
    <p:sldId id="350" r:id="rId6"/>
    <p:sldId id="351" r:id="rId7"/>
    <p:sldId id="35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56"/>
    <a:srgbClr val="004B85"/>
    <a:srgbClr val="FFEE00"/>
    <a:srgbClr val="00FF00"/>
    <a:srgbClr val="31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8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4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0E779-A5C9-422E-96BE-89E50AFACE2E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F8939-0852-4BC7-A324-A1BE2BAC82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9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21BF-E6E5-4F70-8DE5-6B67BB40BBA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16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17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9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66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342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33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20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09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46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05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3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270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732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63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39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49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63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95B2-C438-4EC8-8981-B8477E2741EC}" type="datetimeFigureOut">
              <a:rPr lang="hu-HU" smtClean="0"/>
              <a:t>2025. 06. 12.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42DEEB-89EA-425C-931E-2287E338D8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8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ardos\Desktop\DIA\Ké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-1" y="3657600"/>
            <a:ext cx="12191999" cy="3200400"/>
          </a:xfrm>
          <a:prstGeom prst="rect">
            <a:avLst/>
          </a:prstGeom>
          <a:gradFill flip="none" rotWithShape="1">
            <a:gsLst>
              <a:gs pos="95000">
                <a:srgbClr val="DBE3F3"/>
              </a:gs>
              <a:gs pos="0">
                <a:schemeClr val="tx1"/>
              </a:gs>
              <a:gs pos="35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2361" y="3621372"/>
            <a:ext cx="8208000" cy="3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2362" y="3693372"/>
            <a:ext cx="12167278" cy="34163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u-HU" sz="5400" b="1" cap="none" spc="0" dirty="0">
                <a:ln w="12700">
                  <a:solidFill>
                    <a:srgbClr val="009D56"/>
                  </a:solidFill>
                  <a:prstDash val="solid"/>
                </a:ln>
                <a:gradFill>
                  <a:gsLst>
                    <a:gs pos="0">
                      <a:srgbClr val="009D56"/>
                    </a:gs>
                    <a:gs pos="70000">
                      <a:srgbClr val="FFEE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Üzem- és forgalomirányítás</a:t>
            </a:r>
          </a:p>
          <a:p>
            <a:pPr algn="ctr"/>
            <a:r>
              <a:rPr lang="hu-HU" sz="5400" b="1" cap="none" spc="0" dirty="0">
                <a:ln w="12700">
                  <a:solidFill>
                    <a:srgbClr val="009D56"/>
                  </a:solidFill>
                  <a:prstDash val="solid"/>
                </a:ln>
                <a:gradFill>
                  <a:gsLst>
                    <a:gs pos="0">
                      <a:srgbClr val="009D56"/>
                    </a:gs>
                    <a:gs pos="70000">
                      <a:srgbClr val="FFEE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 GYSEV </a:t>
            </a:r>
            <a:r>
              <a:rPr lang="hu-HU" sz="5400" b="1" cap="none" spc="0" dirty="0" err="1">
                <a:ln w="12700">
                  <a:solidFill>
                    <a:srgbClr val="009D56"/>
                  </a:solidFill>
                  <a:prstDash val="solid"/>
                </a:ln>
                <a:gradFill>
                  <a:gsLst>
                    <a:gs pos="0">
                      <a:srgbClr val="009D56"/>
                    </a:gs>
                    <a:gs pos="70000">
                      <a:srgbClr val="FFEE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Zrt</a:t>
            </a:r>
            <a:r>
              <a:rPr lang="hu-HU" sz="5400" b="1" cap="none" spc="0" dirty="0">
                <a:ln w="12700">
                  <a:solidFill>
                    <a:srgbClr val="009D56"/>
                  </a:solidFill>
                  <a:prstDash val="solid"/>
                </a:ln>
                <a:gradFill>
                  <a:gsLst>
                    <a:gs pos="0">
                      <a:srgbClr val="009D56"/>
                    </a:gs>
                    <a:gs pos="70000">
                      <a:srgbClr val="FFEE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</a:p>
          <a:p>
            <a:pPr algn="ctr"/>
            <a:r>
              <a:rPr lang="hu-HU" sz="5400" b="1" cap="none" spc="0" dirty="0">
                <a:ln w="12700">
                  <a:solidFill>
                    <a:srgbClr val="009D56"/>
                  </a:solidFill>
                  <a:prstDash val="solid"/>
                </a:ln>
                <a:gradFill>
                  <a:gsLst>
                    <a:gs pos="0">
                      <a:srgbClr val="009D56"/>
                    </a:gs>
                    <a:gs pos="70000">
                      <a:srgbClr val="FFEE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magyarországi hálózatán 2025.07.01-től</a:t>
            </a:r>
          </a:p>
        </p:txBody>
      </p:sp>
    </p:spTree>
    <p:extLst>
      <p:ext uri="{BB962C8B-B14F-4D97-AF65-F5344CB8AC3E}">
        <p14:creationId xmlns:p14="http://schemas.microsoft.com/office/powerpoint/2010/main" val="29981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2957AA-264F-8B05-EC89-2D3042ED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Miről lesz szó???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CF052B-CB98-1C42-FD4B-B3F954C55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Vonalhálózat felosztása üzemirányítás szempontból</a:t>
            </a:r>
          </a:p>
          <a:p>
            <a:r>
              <a:rPr lang="hu-HU" dirty="0"/>
              <a:t>Üzemirányítás felépítése, feladatok</a:t>
            </a:r>
          </a:p>
          <a:p>
            <a:r>
              <a:rPr lang="hu-HU" dirty="0"/>
              <a:t>Rendkívüli események értesítése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383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9533D2B-BFC3-03C2-DAF3-6ED3D8570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42" y="0"/>
            <a:ext cx="6589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4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C3AB1DB1-597E-3A44-B107-AF546166F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11409"/>
              </p:ext>
            </p:extLst>
          </p:nvPr>
        </p:nvGraphicFramePr>
        <p:xfrm>
          <a:off x="685801" y="981635"/>
          <a:ext cx="8310279" cy="5060389"/>
        </p:xfrm>
        <a:graphic>
          <a:graphicData uri="http://schemas.openxmlformats.org/drawingml/2006/table">
            <a:tbl>
              <a:tblPr/>
              <a:tblGrid>
                <a:gridCol w="460085">
                  <a:extLst>
                    <a:ext uri="{9D8B030D-6E8A-4147-A177-3AD203B41FA5}">
                      <a16:colId xmlns:a16="http://schemas.microsoft.com/office/drawing/2014/main" val="1011579707"/>
                    </a:ext>
                  </a:extLst>
                </a:gridCol>
                <a:gridCol w="440914">
                  <a:extLst>
                    <a:ext uri="{9D8B030D-6E8A-4147-A177-3AD203B41FA5}">
                      <a16:colId xmlns:a16="http://schemas.microsoft.com/office/drawing/2014/main" val="3673412463"/>
                    </a:ext>
                  </a:extLst>
                </a:gridCol>
                <a:gridCol w="460085">
                  <a:extLst>
                    <a:ext uri="{9D8B030D-6E8A-4147-A177-3AD203B41FA5}">
                      <a16:colId xmlns:a16="http://schemas.microsoft.com/office/drawing/2014/main" val="3809207208"/>
                    </a:ext>
                  </a:extLst>
                </a:gridCol>
                <a:gridCol w="987264">
                  <a:extLst>
                    <a:ext uri="{9D8B030D-6E8A-4147-A177-3AD203B41FA5}">
                      <a16:colId xmlns:a16="http://schemas.microsoft.com/office/drawing/2014/main" val="2486078176"/>
                    </a:ext>
                  </a:extLst>
                </a:gridCol>
                <a:gridCol w="776392">
                  <a:extLst>
                    <a:ext uri="{9D8B030D-6E8A-4147-A177-3AD203B41FA5}">
                      <a16:colId xmlns:a16="http://schemas.microsoft.com/office/drawing/2014/main" val="2079577446"/>
                    </a:ext>
                  </a:extLst>
                </a:gridCol>
                <a:gridCol w="1102287">
                  <a:extLst>
                    <a:ext uri="{9D8B030D-6E8A-4147-A177-3AD203B41FA5}">
                      <a16:colId xmlns:a16="http://schemas.microsoft.com/office/drawing/2014/main" val="2196000574"/>
                    </a:ext>
                  </a:extLst>
                </a:gridCol>
                <a:gridCol w="1016020">
                  <a:extLst>
                    <a:ext uri="{9D8B030D-6E8A-4147-A177-3AD203B41FA5}">
                      <a16:colId xmlns:a16="http://schemas.microsoft.com/office/drawing/2014/main" val="2559823937"/>
                    </a:ext>
                  </a:extLst>
                </a:gridCol>
                <a:gridCol w="1073531">
                  <a:extLst>
                    <a:ext uri="{9D8B030D-6E8A-4147-A177-3AD203B41FA5}">
                      <a16:colId xmlns:a16="http://schemas.microsoft.com/office/drawing/2014/main" val="74727659"/>
                    </a:ext>
                  </a:extLst>
                </a:gridCol>
                <a:gridCol w="1073531">
                  <a:extLst>
                    <a:ext uri="{9D8B030D-6E8A-4147-A177-3AD203B41FA5}">
                      <a16:colId xmlns:a16="http://schemas.microsoft.com/office/drawing/2014/main" val="4275510507"/>
                    </a:ext>
                  </a:extLst>
                </a:gridCol>
                <a:gridCol w="920170">
                  <a:extLst>
                    <a:ext uri="{9D8B030D-6E8A-4147-A177-3AD203B41FA5}">
                      <a16:colId xmlns:a16="http://schemas.microsoft.com/office/drawing/2014/main" val="481554565"/>
                    </a:ext>
                  </a:extLst>
                </a:gridCol>
              </a:tblGrid>
              <a:tr h="262203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Hálózati Főüzemirányító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Sopron KÖFE központ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420591"/>
                  </a:ext>
                </a:extLst>
              </a:tr>
              <a:tr h="492463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Harka oh-Sopron oh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11-es vonal Győrszabadhegy- Veszprém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13-as vonal Veszpémvarsány-Franciavágás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14-es vonal Csorna-Pápa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23-as vonal Zalaegerszeg- Rédics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583739"/>
                  </a:ext>
                </a:extLst>
              </a:tr>
              <a:tr h="492463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53126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Tervező főirányító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Sopron KÖFE központ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258562"/>
                  </a:ext>
                </a:extLst>
              </a:tr>
              <a:tr h="139753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28053"/>
                  </a:ext>
                </a:extLst>
              </a:tr>
              <a:tr h="139753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Csorna KÖFI Központ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Szombathely KÖFI Központ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51331"/>
                  </a:ext>
                </a:extLst>
              </a:tr>
              <a:tr h="139753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605815"/>
                  </a:ext>
                </a:extLst>
              </a:tr>
              <a:tr h="517752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Csorna forgalmi vonalirányító/ Csorna III forgalomirányító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Szombathely Kelet forgalmi vonalirányító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Szombathely Nyugat forgalmi vonalirányító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Szombathely Dél forgalmi vonalirányító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46312"/>
                  </a:ext>
                </a:extLst>
              </a:tr>
              <a:tr h="139753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772086"/>
                  </a:ext>
                </a:extLst>
              </a:tr>
              <a:tr h="517752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Csorna I. forgalomirányító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Csorna II. forgalomirányító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Csorna állomás forgalomirányító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Csorna IV. forgalomirányító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10-es vonal Celldömölk-Győr (kizár)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15-ös vonal Harka(kizár)-Szombathely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17-es vonal Zalaszentiván(kizár)-Nagykanizsa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07907"/>
                  </a:ext>
                </a:extLst>
              </a:tr>
              <a:tr h="559012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20-as vonal Porpác(kizár)- Székesfehérvár(bezár)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17-es vonal Szombathely- Zalaszentiván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26-os vonal Ukk-Balatonszentgyörgy(kizár)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37227"/>
                  </a:ext>
                </a:extLst>
              </a:tr>
              <a:tr h="279506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29-es vonal Hajmáskér-Papkeszi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18-as vonal Szombathely- Kőszeg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27-es vonal Tapolca-Zalahaláp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138580"/>
                  </a:ext>
                </a:extLst>
              </a:tr>
              <a:tr h="559012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21-es vonal Szombathely- Szentgotthárd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30-as vonal Balatonszentgyörgy(kizár)- Murakeresztúr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362599"/>
                  </a:ext>
                </a:extLst>
              </a:tr>
              <a:tr h="419258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25-ös vonal Boba(kizár)- Őriszentpéter oh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60-as vonal Murakeresztúr-Gyékényes oh.</a:t>
                      </a: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783531"/>
                  </a:ext>
                </a:extLst>
              </a:tr>
              <a:tr h="139753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14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19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0A3388-01AD-088A-37C1-2102B05B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64306"/>
          </a:xfrm>
        </p:spPr>
        <p:txBody>
          <a:bodyPr/>
          <a:lstStyle/>
          <a:p>
            <a:r>
              <a:rPr lang="hu-HU" dirty="0"/>
              <a:t>30-as vonal forgalomirányítás</a:t>
            </a:r>
            <a:br>
              <a:rPr lang="hu-HU" dirty="0"/>
            </a:br>
            <a:br>
              <a:rPr lang="hu-HU" dirty="0"/>
            </a:br>
            <a:b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-Érvényes a 30-as vonali VU és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Szabadbattyán – Nagykanizsa központi forgalomirányításra berendezett vonalszakasz GYSEV Zrt. kezelésében lévő részére vonatkozó eltérő előírásaira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Területi hatálya kiterjed a Balatonszentgyörgy (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kiz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– Nagykanizsa (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kiz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vonalszakaszra.</a:t>
            </a:r>
            <a:b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Forgalomirányítás: Fonyód forgalomirányító</a:t>
            </a:r>
            <a:b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Forgalmi vonalirányító: Szombathely Dél </a:t>
            </a:r>
            <a:b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Tolatószemélyzet: Nagykanizsa</a:t>
            </a:r>
            <a:b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Jelenlétes: Nagykanizsa</a:t>
            </a:r>
            <a:b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00540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9BB58A-4486-97B9-95CD-28815508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81" y="596152"/>
            <a:ext cx="8596668" cy="6087035"/>
          </a:xfrm>
        </p:spPr>
        <p:txBody>
          <a:bodyPr>
            <a:normAutofit fontScale="90000"/>
          </a:bodyPr>
          <a:lstStyle/>
          <a:p>
            <a:r>
              <a:rPr lang="hu-HU" dirty="0"/>
              <a:t>Rendkívüli események kezelése</a:t>
            </a:r>
            <a:br>
              <a:rPr lang="hu-HU" dirty="0"/>
            </a:br>
            <a:br>
              <a:rPr lang="hu-HU" dirty="0"/>
            </a:br>
            <a:r>
              <a:rPr lang="hu-HU" dirty="0"/>
              <a:t>1/2025 VIG Utasítás alapján történik a bejelentés.</a:t>
            </a:r>
            <a:br>
              <a:rPr lang="hu-HU" dirty="0"/>
            </a:br>
            <a:r>
              <a:rPr lang="hu-HU" dirty="0"/>
              <a:t>Hálózati főüzemirányító RES kezelő</a:t>
            </a:r>
            <a:br>
              <a:rPr lang="hu-HU" dirty="0"/>
            </a:br>
            <a:r>
              <a:rPr lang="hu-HU" dirty="0"/>
              <a:t>Értesítések:</a:t>
            </a:r>
            <a:br>
              <a:rPr lang="hu-HU" dirty="0"/>
            </a:br>
            <a:r>
              <a:rPr lang="hu-HU" dirty="0"/>
              <a:t>- Hatóságok (telefon, email)</a:t>
            </a:r>
            <a:br>
              <a:rPr lang="hu-HU" dirty="0"/>
            </a:br>
            <a:r>
              <a:rPr lang="hu-HU" dirty="0"/>
              <a:t>- KAPELLA2-ben Pályahálózat működtető és Vállalkozó vasúttársaságok értesítése</a:t>
            </a:r>
            <a:br>
              <a:rPr lang="hu-HU" dirty="0"/>
            </a:br>
            <a:r>
              <a:rPr lang="hu-HU" dirty="0"/>
              <a:t>-TIS </a:t>
            </a:r>
            <a:br>
              <a:rPr lang="hu-HU" dirty="0"/>
            </a:br>
            <a:r>
              <a:rPr lang="hu-HU" dirty="0"/>
              <a:t>- Jelentések (RES </a:t>
            </a:r>
            <a:r>
              <a:rPr lang="hu-HU" dirty="0" err="1"/>
              <a:t>bejelentő,Útinform</a:t>
            </a:r>
            <a:r>
              <a:rPr lang="hu-HU" dirty="0"/>
              <a:t>)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311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D610916-182C-0C4F-CE99-9FDAB0F5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9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12974"/>
            <a:ext cx="3823492" cy="24582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0"/>
          </a:effectLst>
          <a:scene3d>
            <a:camera prst="perspectiveAbove"/>
            <a:lightRig rig="threePt" dir="t"/>
          </a:scene3d>
          <a:sp3d>
            <a:bevelT/>
          </a:sp3d>
        </p:spPr>
      </p:pic>
      <p:sp>
        <p:nvSpPr>
          <p:cNvPr id="6" name="Téglalap 5"/>
          <p:cNvSpPr/>
          <p:nvPr/>
        </p:nvSpPr>
        <p:spPr>
          <a:xfrm>
            <a:off x="0" y="2548427"/>
            <a:ext cx="12191999" cy="1200329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u-HU" sz="7200" b="1" i="1" cap="none" spc="50" dirty="0">
                <a:ln w="0"/>
                <a:solidFill>
                  <a:srgbClr val="004B8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Köszönöm a figyelmet!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174619" y="6469039"/>
            <a:ext cx="69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rgbClr val="004B85"/>
                </a:solidFill>
                <a:latin typeface="Calibri" panose="020F0502020204030204" pitchFamily="34" charset="0"/>
              </a:rPr>
              <a:t>Összeállította, a grafikai elemeket és animációkat készítette: Kardos Áron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868327" y="4697881"/>
            <a:ext cx="656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4B85"/>
                </a:solidFill>
                <a:latin typeface="Calibri" panose="020F0502020204030204" pitchFamily="34" charset="0"/>
              </a:rPr>
              <a:t>Bóna Sándor</a:t>
            </a:r>
          </a:p>
          <a:p>
            <a:pPr algn="ctr"/>
            <a:r>
              <a:rPr lang="hu-HU" dirty="0">
                <a:solidFill>
                  <a:srgbClr val="004B85"/>
                </a:solidFill>
                <a:latin typeface="Calibri" panose="020F0502020204030204" pitchFamily="34" charset="0"/>
              </a:rPr>
              <a:t>Üzemirányítás Vezető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62802" y="113554"/>
            <a:ext cx="11671984" cy="1476000"/>
            <a:chOff x="262802" y="2217584"/>
            <a:chExt cx="11671984" cy="1476000"/>
          </a:xfrm>
          <a:scene3d>
            <a:camera prst="perspectiveAbove"/>
            <a:lightRig rig="threePt" dir="t"/>
          </a:scene3d>
        </p:grpSpPr>
        <p:sp>
          <p:nvSpPr>
            <p:cNvPr id="11" name="Ellipszis 10"/>
            <p:cNvSpPr/>
            <p:nvPr/>
          </p:nvSpPr>
          <p:spPr>
            <a:xfrm>
              <a:off x="262802" y="2598348"/>
              <a:ext cx="1001936" cy="72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849028" y="2598348"/>
              <a:ext cx="9818971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pic>
          <p:nvPicPr>
            <p:cNvPr id="13" name="Picture 2" descr="C:\Users\akardos\Desktop\KÖFE\GYSE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701" y="2217584"/>
              <a:ext cx="1369085" cy="1476000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03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4950</TotalTime>
  <Words>328</Words>
  <Application>Microsoft Office PowerPoint</Application>
  <PresentationFormat>Szélesvásznú</PresentationFormat>
  <Paragraphs>68</Paragraphs>
  <Slides>8</Slides>
  <Notes>1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Fazetta</vt:lpstr>
      <vt:lpstr>PowerPoint-bemutató</vt:lpstr>
      <vt:lpstr>Miről lesz szó???</vt:lpstr>
      <vt:lpstr>PowerPoint-bemutató</vt:lpstr>
      <vt:lpstr>PowerPoint-bemutató</vt:lpstr>
      <vt:lpstr>30-as vonal forgalomirányítás   -Érvényes a 30-as vonali VU és a Szabadbattyán – Nagykanizsa központi forgalomirányításra berendezett vonalszakasz GYSEV Zrt. kezelésében lévő részére vonatkozó eltérő előírásaira -Területi hatálya kiterjed a Balatonszentgyörgy (kiz.) – Nagykanizsa (kiz.) vonalszakaszra. Forgalomirányítás: Fonyód forgalomirányító Forgalmi vonalirányító: Szombathely Dél  Tolatószemélyzet: Nagykanizsa Jelenlétes: Nagykanizsa    </vt:lpstr>
      <vt:lpstr>Rendkívüli események kezelése  1/2025 VIG Utasítás alapján történik a bejelentés. Hálózati főüzemirányító RES kezelő Értesítések: - Hatóságok (telefon, email) - KAPELLA2-ben Pályahálózat működtető és Vállalkozó vasúttársaságok értesítése -TIS  - Jelentések (RES bejelentő,Útinform)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Kardos Áron</dc:creator>
  <cp:lastModifiedBy>Bóna Sándor</cp:lastModifiedBy>
  <cp:revision>318</cp:revision>
  <dcterms:created xsi:type="dcterms:W3CDTF">2016-04-01T21:20:36Z</dcterms:created>
  <dcterms:modified xsi:type="dcterms:W3CDTF">2025-06-12T07:18:25Z</dcterms:modified>
</cp:coreProperties>
</file>