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4"/>
  </p:notesMasterIdLst>
  <p:sldIdLst>
    <p:sldId id="256" r:id="rId3"/>
    <p:sldId id="390" r:id="rId4"/>
    <p:sldId id="387" r:id="rId5"/>
    <p:sldId id="305" r:id="rId6"/>
    <p:sldId id="325" r:id="rId7"/>
    <p:sldId id="389" r:id="rId8"/>
    <p:sldId id="391" r:id="rId9"/>
    <p:sldId id="386" r:id="rId10"/>
    <p:sldId id="384" r:id="rId11"/>
    <p:sldId id="388" r:id="rId12"/>
    <p:sldId id="26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B85"/>
    <a:srgbClr val="FFEE00"/>
    <a:srgbClr val="009D56"/>
    <a:srgbClr val="D6D6D6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5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3E2B46-18C8-44FD-A788-08C08670836D}" type="datetimeFigureOut">
              <a:rPr lang="hu-HU" smtClean="0"/>
              <a:t>2025. 06. 12.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CDEBB-2AB1-47A0-A92D-D5FAFD5C14C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94429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hu-HU" sz="1200" dirty="0">
                <a:latin typeface="Futura LT Pro Light" panose="020B0402020204020303" pitchFamily="34" charset="-18"/>
                <a:ea typeface="+mj-ea"/>
                <a:cs typeface="+mj-cs"/>
              </a:rPr>
              <a:t>KÖFI céljai, jelentősége</a:t>
            </a:r>
          </a:p>
          <a:p>
            <a:pPr marL="171450" indent="-171450">
              <a:buFontTx/>
              <a:buChar char="-"/>
            </a:pPr>
            <a:r>
              <a:rPr lang="hu-HU" sz="12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LT Pro Book" panose="020B0502020204020303" pitchFamily="34" charset="-18"/>
              </a:rPr>
              <a:t>Kisebb munkaerőigény</a:t>
            </a:r>
          </a:p>
          <a:p>
            <a:pPr marL="171450" indent="-171450">
              <a:buFontTx/>
              <a:buChar char="-"/>
            </a:pPr>
            <a:r>
              <a:rPr lang="hu-HU" sz="12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LT Pro Book" panose="020B0502020204020303" pitchFamily="34" charset="-18"/>
              </a:rPr>
              <a:t>Hatékonyság átbocsátóképesség növelés</a:t>
            </a:r>
          </a:p>
          <a:p>
            <a:pPr marL="171450" indent="-171450">
              <a:buFontTx/>
              <a:buChar char="-"/>
            </a:pPr>
            <a:r>
              <a:rPr lang="hu-HU" sz="12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LT Pro Book" panose="020B0502020204020303" pitchFamily="34" charset="-18"/>
              </a:rPr>
              <a:t>Szolgáltatási színvonal emelése </a:t>
            </a:r>
          </a:p>
          <a:p>
            <a:pPr marL="171450" indent="-171450">
              <a:buFontTx/>
              <a:buChar char="-"/>
            </a:pPr>
            <a:r>
              <a:rPr lang="hu-HU" sz="12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LT Pro Book" panose="020B0502020204020303" pitchFamily="34" charset="-18"/>
              </a:rPr>
              <a:t>Központosítás, gyorsabb pontosabb információáramlás, gyorsabb döntések, egységesítés</a:t>
            </a:r>
          </a:p>
          <a:p>
            <a:pPr lvl="0">
              <a:spcBef>
                <a:spcPct val="0"/>
              </a:spcBef>
              <a:defRPr/>
            </a:pPr>
            <a:endParaRPr lang="hu-HU" sz="1200" dirty="0">
              <a:latin typeface="Futura LT Pro Light" panose="020B0402020204020303" pitchFamily="34" charset="-18"/>
              <a:ea typeface="+mj-ea"/>
              <a:cs typeface="+mj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67E7A-7282-42F2-A0A1-A8AD925346FF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114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hu-HU" sz="1200" dirty="0">
                <a:latin typeface="Futura LT Pro Light" panose="020B0402020204020303" pitchFamily="34" charset="-18"/>
                <a:ea typeface="+mj-ea"/>
                <a:cs typeface="+mj-cs"/>
              </a:rPr>
              <a:t>KÖFI céljai, jelentősége</a:t>
            </a:r>
          </a:p>
          <a:p>
            <a:pPr marL="171450" indent="-171450">
              <a:buFontTx/>
              <a:buChar char="-"/>
            </a:pPr>
            <a:r>
              <a:rPr lang="hu-HU" sz="12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LT Pro Book" panose="020B0502020204020303" pitchFamily="34" charset="-18"/>
              </a:rPr>
              <a:t>Kisebb munkaerőigény</a:t>
            </a:r>
          </a:p>
          <a:p>
            <a:pPr marL="171450" indent="-171450">
              <a:buFontTx/>
              <a:buChar char="-"/>
            </a:pPr>
            <a:r>
              <a:rPr lang="hu-HU" sz="12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LT Pro Book" panose="020B0502020204020303" pitchFamily="34" charset="-18"/>
              </a:rPr>
              <a:t>Hatékonyság átbocsátóképesség növelés</a:t>
            </a:r>
          </a:p>
          <a:p>
            <a:pPr marL="171450" indent="-171450">
              <a:buFontTx/>
              <a:buChar char="-"/>
            </a:pPr>
            <a:r>
              <a:rPr lang="hu-HU" sz="12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LT Pro Book" panose="020B0502020204020303" pitchFamily="34" charset="-18"/>
              </a:rPr>
              <a:t>Szolgáltatási színvonal emelése </a:t>
            </a:r>
          </a:p>
          <a:p>
            <a:pPr marL="171450" indent="-171450">
              <a:buFontTx/>
              <a:buChar char="-"/>
            </a:pPr>
            <a:r>
              <a:rPr lang="hu-HU" sz="12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LT Pro Book" panose="020B0502020204020303" pitchFamily="34" charset="-18"/>
              </a:rPr>
              <a:t>Központosítás, gyorsabb pontosabb információáramlás, gyorsabb döntések, egységesítés</a:t>
            </a:r>
          </a:p>
          <a:p>
            <a:pPr lvl="0">
              <a:spcBef>
                <a:spcPct val="0"/>
              </a:spcBef>
              <a:defRPr/>
            </a:pPr>
            <a:endParaRPr lang="hu-HU" sz="1200" dirty="0">
              <a:latin typeface="Futura LT Pro Light" panose="020B0402020204020303" pitchFamily="34" charset="-18"/>
              <a:ea typeface="+mj-ea"/>
              <a:cs typeface="+mj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67E7A-7282-42F2-A0A1-A8AD925346FF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168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hu-HU" sz="1200" dirty="0">
                <a:latin typeface="Futura LT Pro Light" panose="020B0402020204020303" pitchFamily="34" charset="-18"/>
                <a:ea typeface="+mj-ea"/>
                <a:cs typeface="+mj-cs"/>
              </a:rPr>
              <a:t>KÖFI céljai, jelentősége</a:t>
            </a:r>
          </a:p>
          <a:p>
            <a:pPr marL="171450" indent="-171450">
              <a:buFontTx/>
              <a:buChar char="-"/>
            </a:pPr>
            <a:r>
              <a:rPr lang="hu-HU" sz="12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LT Pro Book" panose="020B0502020204020303" pitchFamily="34" charset="-18"/>
              </a:rPr>
              <a:t>Kisebb munkaerőigény</a:t>
            </a:r>
          </a:p>
          <a:p>
            <a:pPr marL="171450" indent="-171450">
              <a:buFontTx/>
              <a:buChar char="-"/>
            </a:pPr>
            <a:r>
              <a:rPr lang="hu-HU" sz="12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LT Pro Book" panose="020B0502020204020303" pitchFamily="34" charset="-18"/>
              </a:rPr>
              <a:t>Hatékonyság átbocsátóképesség növelés</a:t>
            </a:r>
          </a:p>
          <a:p>
            <a:pPr marL="171450" indent="-171450">
              <a:buFontTx/>
              <a:buChar char="-"/>
            </a:pPr>
            <a:r>
              <a:rPr lang="hu-HU" sz="12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LT Pro Book" panose="020B0502020204020303" pitchFamily="34" charset="-18"/>
              </a:rPr>
              <a:t>Szolgáltatási színvonal emelése </a:t>
            </a:r>
          </a:p>
          <a:p>
            <a:pPr marL="171450" indent="-171450">
              <a:buFontTx/>
              <a:buChar char="-"/>
            </a:pPr>
            <a:r>
              <a:rPr lang="hu-HU" sz="12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LT Pro Book" panose="020B0502020204020303" pitchFamily="34" charset="-18"/>
              </a:rPr>
              <a:t>Központosítás, gyorsabb pontosabb információáramlás, gyorsabb döntések, egységesítés</a:t>
            </a:r>
          </a:p>
          <a:p>
            <a:pPr lvl="0">
              <a:spcBef>
                <a:spcPct val="0"/>
              </a:spcBef>
              <a:defRPr/>
            </a:pPr>
            <a:endParaRPr lang="hu-HU" sz="1200" dirty="0">
              <a:latin typeface="Futura LT Pro Light" panose="020B0402020204020303" pitchFamily="34" charset="-18"/>
              <a:ea typeface="+mj-ea"/>
              <a:cs typeface="+mj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67E7A-7282-42F2-A0A1-A8AD925346FF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843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hu-HU" sz="1200" dirty="0">
                <a:latin typeface="Futura LT Pro Light" panose="020B0402020204020303" pitchFamily="34" charset="-18"/>
                <a:ea typeface="+mj-ea"/>
                <a:cs typeface="+mj-cs"/>
              </a:rPr>
              <a:t>KÖFI céljai, jelentősége</a:t>
            </a:r>
          </a:p>
          <a:p>
            <a:pPr marL="171450" indent="-171450">
              <a:buFontTx/>
              <a:buChar char="-"/>
            </a:pPr>
            <a:r>
              <a:rPr lang="hu-HU" sz="12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LT Pro Book" panose="020B0502020204020303" pitchFamily="34" charset="-18"/>
              </a:rPr>
              <a:t>Kisebb munkaerőigény</a:t>
            </a:r>
          </a:p>
          <a:p>
            <a:pPr marL="171450" indent="-171450">
              <a:buFontTx/>
              <a:buChar char="-"/>
            </a:pPr>
            <a:r>
              <a:rPr lang="hu-HU" sz="12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LT Pro Book" panose="020B0502020204020303" pitchFamily="34" charset="-18"/>
              </a:rPr>
              <a:t>Hatékonyság átbocsátóképesség növelés</a:t>
            </a:r>
          </a:p>
          <a:p>
            <a:pPr marL="171450" indent="-171450">
              <a:buFontTx/>
              <a:buChar char="-"/>
            </a:pPr>
            <a:r>
              <a:rPr lang="hu-HU" sz="12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LT Pro Book" panose="020B0502020204020303" pitchFamily="34" charset="-18"/>
              </a:rPr>
              <a:t>Szolgáltatási színvonal emelése </a:t>
            </a:r>
          </a:p>
          <a:p>
            <a:pPr marL="171450" indent="-171450">
              <a:buFontTx/>
              <a:buChar char="-"/>
            </a:pPr>
            <a:r>
              <a:rPr lang="hu-HU" sz="12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LT Pro Book" panose="020B0502020204020303" pitchFamily="34" charset="-18"/>
              </a:rPr>
              <a:t>Központosítás, gyorsabb pontosabb információáramlás, gyorsabb döntések, egységesítés</a:t>
            </a:r>
          </a:p>
          <a:p>
            <a:pPr lvl="0">
              <a:spcBef>
                <a:spcPct val="0"/>
              </a:spcBef>
              <a:defRPr/>
            </a:pPr>
            <a:endParaRPr lang="hu-HU" sz="1200" dirty="0">
              <a:latin typeface="Futura LT Pro Light" panose="020B0402020204020303" pitchFamily="34" charset="-18"/>
              <a:ea typeface="+mj-ea"/>
              <a:cs typeface="+mj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67E7A-7282-42F2-A0A1-A8AD925346FF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843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hu-HU" sz="1200" dirty="0">
                <a:latin typeface="Futura LT Pro Light" panose="020B0402020204020303" pitchFamily="34" charset="-18"/>
                <a:ea typeface="+mj-ea"/>
                <a:cs typeface="+mj-cs"/>
              </a:rPr>
              <a:t>KÖFI céljai, jelentősége</a:t>
            </a:r>
          </a:p>
          <a:p>
            <a:pPr marL="171450" indent="-171450">
              <a:buFontTx/>
              <a:buChar char="-"/>
            </a:pPr>
            <a:r>
              <a:rPr lang="hu-HU" sz="12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LT Pro Book" panose="020B0502020204020303" pitchFamily="34" charset="-18"/>
              </a:rPr>
              <a:t>Kisebb munkaerőigény</a:t>
            </a:r>
          </a:p>
          <a:p>
            <a:pPr marL="171450" indent="-171450">
              <a:buFontTx/>
              <a:buChar char="-"/>
            </a:pPr>
            <a:r>
              <a:rPr lang="hu-HU" sz="12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LT Pro Book" panose="020B0502020204020303" pitchFamily="34" charset="-18"/>
              </a:rPr>
              <a:t>Hatékonyság átbocsátóképesség növelés</a:t>
            </a:r>
          </a:p>
          <a:p>
            <a:pPr marL="171450" indent="-171450">
              <a:buFontTx/>
              <a:buChar char="-"/>
            </a:pPr>
            <a:r>
              <a:rPr lang="hu-HU" sz="12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LT Pro Book" panose="020B0502020204020303" pitchFamily="34" charset="-18"/>
              </a:rPr>
              <a:t>Szolgáltatási színvonal emelése </a:t>
            </a:r>
          </a:p>
          <a:p>
            <a:pPr marL="171450" indent="-171450">
              <a:buFontTx/>
              <a:buChar char="-"/>
            </a:pPr>
            <a:r>
              <a:rPr lang="hu-HU" sz="12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LT Pro Book" panose="020B0502020204020303" pitchFamily="34" charset="-18"/>
              </a:rPr>
              <a:t>Központosítás, gyorsabb pontosabb információáramlás, gyorsabb döntések, egységesítés</a:t>
            </a:r>
          </a:p>
          <a:p>
            <a:pPr lvl="0">
              <a:spcBef>
                <a:spcPct val="0"/>
              </a:spcBef>
              <a:defRPr/>
            </a:pPr>
            <a:endParaRPr lang="hu-HU" sz="1200" dirty="0">
              <a:latin typeface="Futura LT Pro Light" panose="020B0402020204020303" pitchFamily="34" charset="-18"/>
              <a:ea typeface="+mj-ea"/>
              <a:cs typeface="+mj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67E7A-7282-42F2-A0A1-A8AD925346FF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084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hu-HU" sz="1200" dirty="0">
                <a:latin typeface="Futura LT Pro Light" panose="020B0402020204020303" pitchFamily="34" charset="-18"/>
                <a:ea typeface="+mj-ea"/>
                <a:cs typeface="+mj-cs"/>
              </a:rPr>
              <a:t>KÖFI céljai, jelentősége</a:t>
            </a:r>
          </a:p>
          <a:p>
            <a:pPr marL="171450" indent="-171450">
              <a:buFontTx/>
              <a:buChar char="-"/>
            </a:pPr>
            <a:r>
              <a:rPr lang="hu-HU" sz="12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LT Pro Book" panose="020B0502020204020303" pitchFamily="34" charset="-18"/>
              </a:rPr>
              <a:t>Kisebb munkaerőigény</a:t>
            </a:r>
          </a:p>
          <a:p>
            <a:pPr marL="171450" indent="-171450">
              <a:buFontTx/>
              <a:buChar char="-"/>
            </a:pPr>
            <a:r>
              <a:rPr lang="hu-HU" sz="12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LT Pro Book" panose="020B0502020204020303" pitchFamily="34" charset="-18"/>
              </a:rPr>
              <a:t>Hatékonyság átbocsátóképesség növelés</a:t>
            </a:r>
          </a:p>
          <a:p>
            <a:pPr marL="171450" indent="-171450">
              <a:buFontTx/>
              <a:buChar char="-"/>
            </a:pPr>
            <a:r>
              <a:rPr lang="hu-HU" sz="12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LT Pro Book" panose="020B0502020204020303" pitchFamily="34" charset="-18"/>
              </a:rPr>
              <a:t>Szolgáltatási színvonal emelése </a:t>
            </a:r>
          </a:p>
          <a:p>
            <a:pPr marL="171450" indent="-171450">
              <a:buFontTx/>
              <a:buChar char="-"/>
            </a:pPr>
            <a:r>
              <a:rPr lang="hu-HU" sz="12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LT Pro Book" panose="020B0502020204020303" pitchFamily="34" charset="-18"/>
              </a:rPr>
              <a:t>Központosítás, gyorsabb pontosabb információáramlás, gyorsabb döntések, egységesítés</a:t>
            </a:r>
          </a:p>
          <a:p>
            <a:pPr lvl="0">
              <a:spcBef>
                <a:spcPct val="0"/>
              </a:spcBef>
              <a:defRPr/>
            </a:pPr>
            <a:endParaRPr lang="hu-HU" sz="1200" dirty="0">
              <a:latin typeface="Futura LT Pro Light" panose="020B0402020204020303" pitchFamily="34" charset="-18"/>
              <a:ea typeface="+mj-ea"/>
              <a:cs typeface="+mj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67E7A-7282-42F2-A0A1-A8AD925346FF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230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hu-HU" sz="1200" dirty="0">
                <a:latin typeface="Futura LT Pro Light" panose="020B0402020204020303" pitchFamily="34" charset="-18"/>
                <a:ea typeface="+mj-ea"/>
                <a:cs typeface="+mj-cs"/>
              </a:rPr>
              <a:t>KÖFI céljai, jelentősége</a:t>
            </a:r>
          </a:p>
          <a:p>
            <a:pPr marL="171450" indent="-171450">
              <a:buFontTx/>
              <a:buChar char="-"/>
            </a:pPr>
            <a:r>
              <a:rPr lang="hu-HU" sz="12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LT Pro Book" panose="020B0502020204020303" pitchFamily="34" charset="-18"/>
              </a:rPr>
              <a:t>Kisebb munkaerőigény</a:t>
            </a:r>
          </a:p>
          <a:p>
            <a:pPr marL="171450" indent="-171450">
              <a:buFontTx/>
              <a:buChar char="-"/>
            </a:pPr>
            <a:r>
              <a:rPr lang="hu-HU" sz="12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LT Pro Book" panose="020B0502020204020303" pitchFamily="34" charset="-18"/>
              </a:rPr>
              <a:t>Hatékonyság átbocsátóképesség növelés</a:t>
            </a:r>
          </a:p>
          <a:p>
            <a:pPr marL="171450" indent="-171450">
              <a:buFontTx/>
              <a:buChar char="-"/>
            </a:pPr>
            <a:r>
              <a:rPr lang="hu-HU" sz="12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LT Pro Book" panose="020B0502020204020303" pitchFamily="34" charset="-18"/>
              </a:rPr>
              <a:t>Szolgáltatási színvonal emelése </a:t>
            </a:r>
          </a:p>
          <a:p>
            <a:pPr marL="171450" indent="-171450">
              <a:buFontTx/>
              <a:buChar char="-"/>
            </a:pPr>
            <a:r>
              <a:rPr lang="hu-HU" sz="12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LT Pro Book" panose="020B0502020204020303" pitchFamily="34" charset="-18"/>
              </a:rPr>
              <a:t>Központosítás, gyorsabb pontosabb információáramlás, gyorsabb döntések, egységesítés</a:t>
            </a:r>
          </a:p>
          <a:p>
            <a:pPr lvl="0">
              <a:spcBef>
                <a:spcPct val="0"/>
              </a:spcBef>
              <a:defRPr/>
            </a:pPr>
            <a:endParaRPr lang="hu-HU" sz="1200" dirty="0">
              <a:latin typeface="Futura LT Pro Light" panose="020B0402020204020303" pitchFamily="34" charset="-18"/>
              <a:ea typeface="+mj-ea"/>
              <a:cs typeface="+mj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67E7A-7282-42F2-A0A1-A8AD925346FF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292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hu-HU" sz="1200" dirty="0">
                <a:latin typeface="Futura LT Pro Light" panose="020B0402020204020303" pitchFamily="34" charset="-18"/>
                <a:ea typeface="+mj-ea"/>
                <a:cs typeface="+mj-cs"/>
              </a:rPr>
              <a:t>KÖFI céljai, jelentősége</a:t>
            </a:r>
          </a:p>
          <a:p>
            <a:pPr marL="171450" indent="-171450">
              <a:buFontTx/>
              <a:buChar char="-"/>
            </a:pPr>
            <a:r>
              <a:rPr lang="hu-HU" sz="12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LT Pro Book" panose="020B0502020204020303" pitchFamily="34" charset="-18"/>
              </a:rPr>
              <a:t>Kisebb munkaerőigény</a:t>
            </a:r>
          </a:p>
          <a:p>
            <a:pPr marL="171450" indent="-171450">
              <a:buFontTx/>
              <a:buChar char="-"/>
            </a:pPr>
            <a:r>
              <a:rPr lang="hu-HU" sz="12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LT Pro Book" panose="020B0502020204020303" pitchFamily="34" charset="-18"/>
              </a:rPr>
              <a:t>Hatékonyság átbocsátóképesség növelés</a:t>
            </a:r>
          </a:p>
          <a:p>
            <a:pPr marL="171450" indent="-171450">
              <a:buFontTx/>
              <a:buChar char="-"/>
            </a:pPr>
            <a:r>
              <a:rPr lang="hu-HU" sz="12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LT Pro Book" panose="020B0502020204020303" pitchFamily="34" charset="-18"/>
              </a:rPr>
              <a:t>Szolgáltatási színvonal emelése </a:t>
            </a:r>
          </a:p>
          <a:p>
            <a:pPr marL="171450" indent="-171450">
              <a:buFontTx/>
              <a:buChar char="-"/>
            </a:pPr>
            <a:r>
              <a:rPr lang="hu-HU" sz="12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LT Pro Book" panose="020B0502020204020303" pitchFamily="34" charset="-18"/>
              </a:rPr>
              <a:t>Központosítás, gyorsabb pontosabb információáramlás, gyorsabb döntések, egységesítés</a:t>
            </a:r>
          </a:p>
          <a:p>
            <a:pPr lvl="0">
              <a:spcBef>
                <a:spcPct val="0"/>
              </a:spcBef>
              <a:defRPr/>
            </a:pPr>
            <a:endParaRPr lang="hu-HU" sz="1200" dirty="0">
              <a:latin typeface="Futura LT Pro Light" panose="020B0402020204020303" pitchFamily="34" charset="-18"/>
              <a:ea typeface="+mj-ea"/>
              <a:cs typeface="+mj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67E7A-7282-42F2-A0A1-A8AD925346FF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728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B241-89B1-4036-B21A-3A6EB89EC766}" type="datetimeFigureOut">
              <a:rPr lang="hu-HU" smtClean="0"/>
              <a:t>2025. 06. 12.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EDF4-8262-4359-8A38-5DBBF03F12E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8562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B241-89B1-4036-B21A-3A6EB89EC766}" type="datetimeFigureOut">
              <a:rPr lang="hu-HU" smtClean="0"/>
              <a:t>2025. 06. 12.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EDF4-8262-4359-8A38-5DBBF03F12E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1902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B241-89B1-4036-B21A-3A6EB89EC766}" type="datetimeFigureOut">
              <a:rPr lang="hu-HU" smtClean="0"/>
              <a:t>2025. 06. 12.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EDF4-8262-4359-8A38-5DBBF03F12E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3985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1E5DD71-9DEB-4958-AD4B-14CFEF1531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F770A2F-9F44-4021-B77E-3F079D8E25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6152843-A5B6-4C96-9331-49771311E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B241-89B1-4036-B21A-3A6EB89EC766}" type="datetimeFigureOut">
              <a:rPr lang="hu-HU" smtClean="0"/>
              <a:t>2025. 06. 12.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17D392E-E2A1-423C-A534-D439F2E41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302BF22-8BEF-4AD0-B5A0-D0BF663CC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EDF4-8262-4359-8A38-5DBBF03F12E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71226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B3B6DCB-D42B-4E6C-AD66-0A7B9B41D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4C05C7F-D106-440B-94F3-F777A15F56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66EE030-DF8B-428B-9D69-60B13C0BD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B241-89B1-4036-B21A-3A6EB89EC766}" type="datetimeFigureOut">
              <a:rPr lang="hu-HU" smtClean="0"/>
              <a:t>2025. 06. 12.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5F486B9-0DFA-4D9C-B5AF-2E1BFA942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4C14345-2E21-49DD-89AF-2D9CBD60F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EDF4-8262-4359-8A38-5DBBF03F12E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64546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C28C764-72F8-488E-81AF-C9E7B304F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DFB6642-C892-41BB-90B7-7E92ABE4F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44BF3B9-619A-4DD1-814D-4388EED62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B241-89B1-4036-B21A-3A6EB89EC766}" type="datetimeFigureOut">
              <a:rPr lang="hu-HU" smtClean="0"/>
              <a:t>2025. 06. 12.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3FD5D37-61EC-403E-9892-6DF008D27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4962222-E965-4C8F-85E7-25A1A1C7B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EDF4-8262-4359-8A38-5DBBF03F12E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08674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28BE153-CFFE-487D-89CC-E4B597503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7910A8B-1BCA-4BAE-8DAE-C7EB21DED6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01FD8388-EAD8-4350-9F32-803FDA3B52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415BFD0-F5FC-4628-82BE-1BB8C2E05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B241-89B1-4036-B21A-3A6EB89EC766}" type="datetimeFigureOut">
              <a:rPr lang="hu-HU" smtClean="0"/>
              <a:t>2025. 06. 12.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82CF2303-A3EF-49BB-A31D-BADD0FECC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8C2051F-0E70-45AA-BCD3-256673788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EDF4-8262-4359-8A38-5DBBF03F12E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27966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150CB1B-C1E6-430C-8C6E-3B8B88A99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1D82FC4-2961-4368-892E-CC0B9387C5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A4F7BB55-7D1C-4BA8-A997-B2835A5167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C1325BF5-2220-431E-82AC-C3956D9B56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AE272735-2FD1-47A5-9FB8-0D977F0C3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F098037A-8971-45F2-B088-46CC18674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B241-89B1-4036-B21A-3A6EB89EC766}" type="datetimeFigureOut">
              <a:rPr lang="hu-HU" smtClean="0"/>
              <a:t>2025. 06. 12.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AEE39B36-188E-46F7-B308-58F2531F9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41E35BE6-2385-44B9-8CEB-FD1F045A1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EDF4-8262-4359-8A38-5DBBF03F12E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50346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228AEAF-34F5-48EB-AE9A-78EF989EE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D7CF15FB-EB2D-4DAD-9CE4-B0ADBB5CC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B241-89B1-4036-B21A-3A6EB89EC766}" type="datetimeFigureOut">
              <a:rPr lang="hu-HU" smtClean="0"/>
              <a:t>2025. 06. 12.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D1902F26-65C8-4A85-87DB-3CEB48B28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EF11A94B-5DB5-40AE-A294-584515A4C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EDF4-8262-4359-8A38-5DBBF03F12E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285370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515B20FA-0319-4B05-BE43-AE9F31B27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B241-89B1-4036-B21A-3A6EB89EC766}" type="datetimeFigureOut">
              <a:rPr lang="hu-HU" smtClean="0"/>
              <a:t>2025. 06. 12.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D191C3AC-A1B5-4A5E-B8CF-2C34469BF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872741D8-D41B-491F-93F2-11D2FA300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EDF4-8262-4359-8A38-5DBBF03F12E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4641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F4D7A6A-50BE-4BF8-B046-A875CD25F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11CD45E-75B1-45F6-90A6-05CBD662F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F8D8C8DA-354D-41C0-BE25-0B475F8EF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D4C17F4-67B3-4235-AD66-8656374E9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B241-89B1-4036-B21A-3A6EB89EC766}" type="datetimeFigureOut">
              <a:rPr lang="hu-HU" smtClean="0"/>
              <a:t>2025. 06. 12.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EE312371-242A-4F18-A15E-802C9917F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387C1FBA-8872-4491-B131-0BEBD6764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EDF4-8262-4359-8A38-5DBBF03F12E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79502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B241-89B1-4036-B21A-3A6EB89EC766}" type="datetimeFigureOut">
              <a:rPr lang="hu-HU" smtClean="0"/>
              <a:t>2025. 06. 12.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EDF4-8262-4359-8A38-5DBBF03F12E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73533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0F570B0-C7C1-4C14-8D08-FB78E7F52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8750A535-CF7A-4224-BF5D-F8206AB776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12AEA97F-D268-4D4F-A468-02479F490C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855F650-3B7C-484C-96EF-564C6887F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B241-89B1-4036-B21A-3A6EB89EC766}" type="datetimeFigureOut">
              <a:rPr lang="hu-HU" smtClean="0"/>
              <a:t>2025. 06. 12.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9A70A3F1-9E51-4807-8291-40A992046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F8249C3-6E24-4665-BFC6-8189DF893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EDF4-8262-4359-8A38-5DBBF03F12E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771232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DC03A9E-6B60-42E6-A9D3-F165BC282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8F205AB4-93A1-42B6-8214-9EF541B58D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0AAF042-2460-49A2-B62F-572296A62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B241-89B1-4036-B21A-3A6EB89EC766}" type="datetimeFigureOut">
              <a:rPr lang="hu-HU" smtClean="0"/>
              <a:t>2025. 06. 12.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9C781C0-66C0-4AFC-BB44-B41D0BB9D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4D7D9D0-FAD7-499D-9A2B-9A32DCA50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EDF4-8262-4359-8A38-5DBBF03F12E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335408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8200A05B-2672-40B4-8969-6CC12C434B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787B77D2-FD43-4898-97F6-2DFBD1C893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7FA90C4-EF27-4483-8279-C790FC8DC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B241-89B1-4036-B21A-3A6EB89EC766}" type="datetimeFigureOut">
              <a:rPr lang="hu-HU" smtClean="0"/>
              <a:t>2025. 06. 12.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FEC0B0F-4C1E-45B4-BE5B-6E7A1CE40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30C810E-EB3F-4701-B948-B1571376B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EDF4-8262-4359-8A38-5DBBF03F12E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2309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B241-89B1-4036-B21A-3A6EB89EC766}" type="datetimeFigureOut">
              <a:rPr lang="hu-HU" smtClean="0"/>
              <a:t>2025. 06. 12.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EDF4-8262-4359-8A38-5DBBF03F12E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7301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B241-89B1-4036-B21A-3A6EB89EC766}" type="datetimeFigureOut">
              <a:rPr lang="hu-HU" smtClean="0"/>
              <a:t>2025. 06. 12.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EDF4-8262-4359-8A38-5DBBF03F12E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87628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B241-89B1-4036-B21A-3A6EB89EC766}" type="datetimeFigureOut">
              <a:rPr lang="hu-HU" smtClean="0"/>
              <a:t>2025. 06. 12.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EDF4-8262-4359-8A38-5DBBF03F12E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8693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B241-89B1-4036-B21A-3A6EB89EC766}" type="datetimeFigureOut">
              <a:rPr lang="hu-HU" smtClean="0"/>
              <a:t>2025. 06. 12.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EDF4-8262-4359-8A38-5DBBF03F12E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42073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B241-89B1-4036-B21A-3A6EB89EC766}" type="datetimeFigureOut">
              <a:rPr lang="hu-HU" smtClean="0"/>
              <a:t>2025. 06. 12.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EDF4-8262-4359-8A38-5DBBF03F12E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6983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B241-89B1-4036-B21A-3A6EB89EC766}" type="datetimeFigureOut">
              <a:rPr lang="hu-HU" smtClean="0"/>
              <a:t>2025. 06. 12.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EDF4-8262-4359-8A38-5DBBF03F12E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41584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B241-89B1-4036-B21A-3A6EB89EC766}" type="datetimeFigureOut">
              <a:rPr lang="hu-HU" smtClean="0"/>
              <a:t>2025. 06. 12.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EDF4-8262-4359-8A38-5DBBF03F12E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48072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7B241-89B1-4036-B21A-3A6EB89EC766}" type="datetimeFigureOut">
              <a:rPr lang="hu-HU" smtClean="0"/>
              <a:t>2025. 06. 12.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0EDF4-8262-4359-8A38-5DBBF03F12E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007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23477A98-1EC6-42E8-BD60-C43DCD6A0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D522DD7-0D3D-479F-9C4D-125E4CC56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0AF5421-8BB3-4C0E-8E2B-E951E41B74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7B241-89B1-4036-B21A-3A6EB89EC766}" type="datetimeFigureOut">
              <a:rPr lang="hu-HU" smtClean="0"/>
              <a:t>2025. 06. 12.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9FED92E-2651-419A-9FCD-3B41F5B581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659DB36-BBAD-4DEF-9C15-B7406AAF50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0EDF4-8262-4359-8A38-5DBBF03F12E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94628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9B7DC903-238E-4C6B-98EB-DFDC0216615C}"/>
              </a:ext>
            </a:extLst>
          </p:cNvPr>
          <p:cNvSpPr txBox="1">
            <a:spLocks/>
          </p:cNvSpPr>
          <p:nvPr/>
        </p:nvSpPr>
        <p:spPr>
          <a:xfrm>
            <a:off x="3138519" y="649308"/>
            <a:ext cx="7119905" cy="97946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tura LT Pro Light" panose="020B0402020204020303" pitchFamily="34" charset="-18"/>
                <a:ea typeface="+mj-ea"/>
                <a:cs typeface="+mj-cs"/>
              </a:rPr>
              <a:t>GYSEV Zrt. Üzemeltetési terület bővülés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tura LT Pro Light" panose="020B0402020204020303" pitchFamily="34" charset="-18"/>
                <a:ea typeface="+mj-ea"/>
                <a:cs typeface="+mj-cs"/>
              </a:rPr>
              <a:t>Előadó: Nagy Károly • Forgalom vezető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D085EB00-BD05-4391-987D-A15A71FC1A38}"/>
              </a:ext>
            </a:extLst>
          </p:cNvPr>
          <p:cNvSpPr txBox="1"/>
          <p:nvPr/>
        </p:nvSpPr>
        <p:spPr>
          <a:xfrm>
            <a:off x="4294298" y="1700085"/>
            <a:ext cx="3408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rgbClr val="C00000"/>
                </a:solidFill>
              </a:rPr>
              <a:t>e-mail: knagy@gysev.hu</a:t>
            </a:r>
          </a:p>
        </p:txBody>
      </p:sp>
    </p:spTree>
    <p:extLst>
      <p:ext uri="{BB962C8B-B14F-4D97-AF65-F5344CB8AC3E}">
        <p14:creationId xmlns:p14="http://schemas.microsoft.com/office/powerpoint/2010/main" val="1544143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>
            <a:extLst>
              <a:ext uri="{FF2B5EF4-FFF2-40B4-BE49-F238E27FC236}">
                <a16:creationId xmlns:a16="http://schemas.microsoft.com/office/drawing/2014/main" id="{62B3D3BE-B069-4165-ABDB-169A751A275A}"/>
              </a:ext>
            </a:extLst>
          </p:cNvPr>
          <p:cNvSpPr txBox="1">
            <a:spLocks/>
          </p:cNvSpPr>
          <p:nvPr/>
        </p:nvSpPr>
        <p:spPr>
          <a:xfrm>
            <a:off x="1757394" y="639785"/>
            <a:ext cx="9511423" cy="42701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500" dirty="0">
                <a:solidFill>
                  <a:prstClr val="white"/>
                </a:solidFill>
                <a:latin typeface="Futura LT Pro Light" panose="020B0402020204020303" pitchFamily="34" charset="-18"/>
              </a:rPr>
              <a:t>Kérdések</a:t>
            </a:r>
            <a:endParaRPr kumimoji="0" lang="hu-HU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LT Pro Light" panose="020B0402020204020303" pitchFamily="34" charset="-18"/>
              <a:ea typeface="+mn-ea"/>
              <a:cs typeface="+mn-cs"/>
            </a:endParaRPr>
          </a:p>
        </p:txBody>
      </p:sp>
      <p:sp>
        <p:nvSpPr>
          <p:cNvPr id="17" name="Cím 1">
            <a:extLst>
              <a:ext uri="{FF2B5EF4-FFF2-40B4-BE49-F238E27FC236}">
                <a16:creationId xmlns:a16="http://schemas.microsoft.com/office/drawing/2014/main" id="{8738908A-5E47-4AD9-8402-043D5E0CBDD6}"/>
              </a:ext>
            </a:extLst>
          </p:cNvPr>
          <p:cNvSpPr txBox="1">
            <a:spLocks/>
          </p:cNvSpPr>
          <p:nvPr/>
        </p:nvSpPr>
        <p:spPr>
          <a:xfrm>
            <a:off x="323821" y="1571618"/>
            <a:ext cx="11241833" cy="4343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800" b="1"/>
            </a:lvl1pPr>
          </a:lstStyle>
          <a:p>
            <a:pPr marL="457189" marR="0" lvl="0" indent="-457189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Futura LT Pro Book" panose="020B0502020204020303" pitchFamily="34" charset="-18"/>
              <a:ea typeface="+mn-ea"/>
              <a:cs typeface="+mn-cs"/>
            </a:endParaRP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2B2D879B-56AD-4E11-8A3E-7942D058BE39}"/>
              </a:ext>
            </a:extLst>
          </p:cNvPr>
          <p:cNvSpPr/>
          <p:nvPr/>
        </p:nvSpPr>
        <p:spPr>
          <a:xfrm>
            <a:off x="1855694" y="1859340"/>
            <a:ext cx="728830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•	</a:t>
            </a:r>
            <a:r>
              <a:rPr lang="hu-HU" sz="2400" dirty="0" err="1"/>
              <a:t>Infra</a:t>
            </a:r>
            <a:r>
              <a:rPr lang="hu-HU" sz="2400" dirty="0"/>
              <a:t> vizsgák megtartása</a:t>
            </a:r>
          </a:p>
          <a:p>
            <a:endParaRPr lang="hu-HU" sz="2400" dirty="0"/>
          </a:p>
          <a:p>
            <a:r>
              <a:rPr lang="hu-HU" sz="2400" dirty="0"/>
              <a:t>•	igények konkrét jelzése és egyeztetése</a:t>
            </a:r>
          </a:p>
          <a:p>
            <a:endParaRPr lang="hu-HU" sz="2400" dirty="0"/>
          </a:p>
          <a:p>
            <a:r>
              <a:rPr lang="hu-HU" sz="2400" dirty="0"/>
              <a:t>•	rendkívüli események, hibák jelzése, bejelentése</a:t>
            </a:r>
          </a:p>
          <a:p>
            <a:endParaRPr lang="hu-HU" sz="2400" dirty="0"/>
          </a:p>
          <a:p>
            <a:r>
              <a:rPr lang="hu-HU" sz="2400" dirty="0"/>
              <a:t>•	ingatlanos szerződések, </a:t>
            </a:r>
            <a:r>
              <a:rPr lang="hu-HU" sz="2400" dirty="0" err="1"/>
              <a:t>bérelt</a:t>
            </a:r>
            <a:r>
              <a:rPr lang="hu-HU" sz="2400" dirty="0"/>
              <a:t> irodák</a:t>
            </a:r>
          </a:p>
          <a:p>
            <a:endParaRPr lang="hu-HU" sz="2400" dirty="0"/>
          </a:p>
          <a:p>
            <a:r>
              <a:rPr lang="hu-HU" sz="2400" dirty="0"/>
              <a:t>•	……</a:t>
            </a:r>
          </a:p>
        </p:txBody>
      </p:sp>
    </p:spTree>
    <p:extLst>
      <p:ext uri="{BB962C8B-B14F-4D97-AF65-F5344CB8AC3E}">
        <p14:creationId xmlns:p14="http://schemas.microsoft.com/office/powerpoint/2010/main" val="131188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9B7DC903-238E-4C6B-98EB-DFDC0216615C}"/>
              </a:ext>
            </a:extLst>
          </p:cNvPr>
          <p:cNvSpPr txBox="1">
            <a:spLocks/>
          </p:cNvSpPr>
          <p:nvPr/>
        </p:nvSpPr>
        <p:spPr>
          <a:xfrm>
            <a:off x="3138519" y="649308"/>
            <a:ext cx="7119905" cy="97946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5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tura LT Pro Light" panose="020B0402020204020303" pitchFamily="34" charset="-18"/>
                <a:ea typeface="+mj-ea"/>
                <a:cs typeface="+mj-cs"/>
              </a:rPr>
              <a:t>GYSEV Zrt.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tura LT Pro Light" panose="020B0402020204020303" pitchFamily="34" charset="-18"/>
                <a:ea typeface="+mj-ea"/>
                <a:cs typeface="+mj-cs"/>
              </a:rPr>
              <a:t>Előadó: Nagy Károly • Forgalom vezető</a:t>
            </a: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F5441850-B5CB-039D-2242-2DB414109024}"/>
              </a:ext>
            </a:extLst>
          </p:cNvPr>
          <p:cNvSpPr/>
          <p:nvPr/>
        </p:nvSpPr>
        <p:spPr>
          <a:xfrm>
            <a:off x="1350278" y="3468780"/>
            <a:ext cx="949144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6000" b="1" cap="none" spc="0" dirty="0">
                <a:ln w="0"/>
                <a:solidFill>
                  <a:srgbClr val="004B85"/>
                </a:solidFill>
                <a:effectLst>
                  <a:glow rad="317500">
                    <a:schemeClr val="bg1"/>
                  </a:glow>
                </a:effectLst>
                <a:latin typeface="Futura LT Pro Book" panose="020B0502020204020303" pitchFamily="34" charset="-18"/>
              </a:rPr>
              <a:t>Köszönöm</a:t>
            </a:r>
            <a:r>
              <a:rPr lang="hu-HU" sz="6000" b="1" cap="none" spc="0" dirty="0">
                <a:ln w="0"/>
                <a:solidFill>
                  <a:srgbClr val="004B85"/>
                </a:solidFill>
                <a:effectLst>
                  <a:glow rad="3175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utura LT Pro Book" panose="020B0502020204020303" pitchFamily="34" charset="-18"/>
              </a:rPr>
              <a:t> a figyelmet!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D8D978CA-40D7-F568-8D43-09B5CE1F5762}"/>
              </a:ext>
            </a:extLst>
          </p:cNvPr>
          <p:cNvSpPr txBox="1"/>
          <p:nvPr/>
        </p:nvSpPr>
        <p:spPr>
          <a:xfrm>
            <a:off x="1" y="5381625"/>
            <a:ext cx="1962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" dirty="0">
                <a:solidFill>
                  <a:srgbClr val="004B85"/>
                </a:solidFill>
                <a:latin typeface="Futura LT Pro Book" panose="020B0502020204020303" pitchFamily="34" charset="-18"/>
              </a:rPr>
              <a:t>Összeállította: Kardos Áron</a:t>
            </a:r>
          </a:p>
          <a:p>
            <a:pPr algn="ctr"/>
            <a:endParaRPr lang="hu-HU" sz="800" i="1" dirty="0">
              <a:solidFill>
                <a:srgbClr val="004B85"/>
              </a:solidFill>
              <a:latin typeface="Futura LT Pro Book" panose="020B0502020204020303" pitchFamily="34" charset="-18"/>
            </a:endParaRPr>
          </a:p>
          <a:p>
            <a:pPr algn="ctr"/>
            <a:r>
              <a:rPr lang="hu-HU" sz="800" i="1" dirty="0">
                <a:solidFill>
                  <a:srgbClr val="004B85"/>
                </a:solidFill>
                <a:latin typeface="Futura LT Pro Book" panose="020B0502020204020303" pitchFamily="34" charset="-18"/>
              </a:rPr>
              <a:t>Képek forrása:</a:t>
            </a:r>
          </a:p>
          <a:p>
            <a:pPr algn="ctr"/>
            <a:r>
              <a:rPr lang="hu-HU" sz="800" i="1" dirty="0">
                <a:solidFill>
                  <a:srgbClr val="004B85"/>
                </a:solidFill>
                <a:latin typeface="Futura LT Pro Book" panose="020B0502020204020303" pitchFamily="34" charset="-18"/>
              </a:rPr>
              <a:t>www.istockphoto.com</a:t>
            </a:r>
          </a:p>
          <a:p>
            <a:pPr algn="ctr"/>
            <a:r>
              <a:rPr lang="hu-HU" sz="800" i="1" dirty="0">
                <a:solidFill>
                  <a:srgbClr val="004B85"/>
                </a:solidFill>
                <a:latin typeface="Futura LT Pro Book" panose="020B0502020204020303" pitchFamily="34" charset="-18"/>
              </a:rPr>
              <a:t>www.heartle.de</a:t>
            </a:r>
          </a:p>
          <a:p>
            <a:pPr algn="ctr"/>
            <a:r>
              <a:rPr lang="hu-HU" sz="800" i="1" dirty="0">
                <a:solidFill>
                  <a:srgbClr val="004B85"/>
                </a:solidFill>
                <a:latin typeface="Futura LT Pro Book" panose="020B0502020204020303" pitchFamily="34" charset="-18"/>
              </a:rPr>
              <a:t>www.justdial.com</a:t>
            </a:r>
          </a:p>
          <a:p>
            <a:pPr algn="ctr"/>
            <a:r>
              <a:rPr lang="hu-HU" sz="800" i="1" dirty="0">
                <a:solidFill>
                  <a:srgbClr val="004B85"/>
                </a:solidFill>
                <a:latin typeface="Futura LT Pro Book" panose="020B0502020204020303" pitchFamily="34" charset="-18"/>
              </a:rPr>
              <a:t>www.vpe.hu</a:t>
            </a:r>
          </a:p>
          <a:p>
            <a:pPr algn="ctr"/>
            <a:r>
              <a:rPr lang="hu-HU" sz="800" i="1" dirty="0">
                <a:solidFill>
                  <a:srgbClr val="004B85"/>
                </a:solidFill>
                <a:latin typeface="Futura LT Pro Book" panose="020B0502020204020303" pitchFamily="34" charset="-18"/>
              </a:rPr>
              <a:t>www.mav.hu</a:t>
            </a:r>
          </a:p>
          <a:p>
            <a:pPr algn="ctr"/>
            <a:r>
              <a:rPr lang="hu-HU" sz="800" i="1" dirty="0">
                <a:solidFill>
                  <a:srgbClr val="004B85"/>
                </a:solidFill>
                <a:latin typeface="Futura LT Pro Book" panose="020B0502020204020303" pitchFamily="34" charset="-18"/>
              </a:rPr>
              <a:t>www.vecteezy.com</a:t>
            </a: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8E584618-7B52-4DE4-8027-2E9FCC82ECFE}"/>
              </a:ext>
            </a:extLst>
          </p:cNvPr>
          <p:cNvSpPr/>
          <p:nvPr/>
        </p:nvSpPr>
        <p:spPr>
          <a:xfrm>
            <a:off x="7934760" y="1720613"/>
            <a:ext cx="31943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u-HU" sz="2400" dirty="0">
                <a:solidFill>
                  <a:srgbClr val="C00000"/>
                </a:solidFill>
              </a:rPr>
              <a:t>e-mail: knagy@gysev.hu</a:t>
            </a:r>
          </a:p>
        </p:txBody>
      </p:sp>
    </p:spTree>
    <p:extLst>
      <p:ext uri="{BB962C8B-B14F-4D97-AF65-F5344CB8AC3E}">
        <p14:creationId xmlns:p14="http://schemas.microsoft.com/office/powerpoint/2010/main" val="335740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>
            <a:extLst>
              <a:ext uri="{FF2B5EF4-FFF2-40B4-BE49-F238E27FC236}">
                <a16:creationId xmlns:a16="http://schemas.microsoft.com/office/drawing/2014/main" id="{62B3D3BE-B069-4165-ABDB-169A751A275A}"/>
              </a:ext>
            </a:extLst>
          </p:cNvPr>
          <p:cNvSpPr txBox="1">
            <a:spLocks/>
          </p:cNvSpPr>
          <p:nvPr/>
        </p:nvSpPr>
        <p:spPr>
          <a:xfrm>
            <a:off x="1757394" y="639785"/>
            <a:ext cx="9511423" cy="42701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4B85"/>
                </a:solidFill>
                <a:effectLst/>
                <a:uLnTx/>
                <a:uFillTx/>
                <a:latin typeface="Futura LT Pro Light" panose="020B0402020204020303" pitchFamily="34" charset="-18"/>
                <a:ea typeface="+mn-ea"/>
                <a:cs typeface="+mn-cs"/>
              </a:rPr>
              <a:t>GY</a:t>
            </a:r>
            <a:r>
              <a:rPr kumimoji="0" lang="hu-HU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LT Pro Light" panose="020B0402020204020303" pitchFamily="34" charset="-18"/>
                <a:ea typeface="+mn-ea"/>
                <a:cs typeface="+mn-cs"/>
              </a:rPr>
              <a:t>őr-</a:t>
            </a:r>
            <a:r>
              <a:rPr kumimoji="0" lang="hu-HU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4B85"/>
                </a:solidFill>
                <a:effectLst/>
                <a:uLnTx/>
                <a:uFillTx/>
                <a:latin typeface="Futura LT Pro Light" panose="020B0402020204020303" pitchFamily="34" charset="-18"/>
                <a:ea typeface="+mn-ea"/>
                <a:cs typeface="+mn-cs"/>
              </a:rPr>
              <a:t>S</a:t>
            </a:r>
            <a:r>
              <a:rPr kumimoji="0" lang="hu-HU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LT Pro Light" panose="020B0402020204020303" pitchFamily="34" charset="-18"/>
                <a:ea typeface="+mn-ea"/>
                <a:cs typeface="+mn-cs"/>
              </a:rPr>
              <a:t>opron-</a:t>
            </a:r>
            <a:r>
              <a:rPr kumimoji="0" lang="hu-HU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4B85"/>
                </a:solidFill>
                <a:effectLst/>
                <a:uLnTx/>
                <a:uFillTx/>
                <a:latin typeface="Futura LT Pro Light" panose="020B0402020204020303" pitchFamily="34" charset="-18"/>
                <a:ea typeface="+mn-ea"/>
                <a:cs typeface="+mn-cs"/>
              </a:rPr>
              <a:t>E</a:t>
            </a:r>
            <a:r>
              <a:rPr kumimoji="0" lang="hu-HU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LT Pro Light" panose="020B0402020204020303" pitchFamily="34" charset="-18"/>
                <a:ea typeface="+mn-ea"/>
                <a:cs typeface="+mn-cs"/>
              </a:rPr>
              <a:t>benfurti</a:t>
            </a:r>
            <a:r>
              <a:rPr kumimoji="0" lang="hu-HU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LT Pro Light" panose="020B0402020204020303" pitchFamily="34" charset="-18"/>
                <a:ea typeface="+mn-ea"/>
                <a:cs typeface="+mn-cs"/>
              </a:rPr>
              <a:t> </a:t>
            </a:r>
            <a:r>
              <a:rPr kumimoji="0" lang="hu-HU" sz="2500" b="1" i="0" u="none" strike="noStrike" kern="1200" cap="none" spc="0" normalizeH="0" baseline="0" noProof="0" dirty="0">
                <a:ln>
                  <a:noFill/>
                </a:ln>
                <a:solidFill>
                  <a:srgbClr val="004B85"/>
                </a:solidFill>
                <a:effectLst/>
                <a:uLnTx/>
                <a:uFillTx/>
                <a:latin typeface="Futura LT Pro Light" panose="020B0402020204020303" pitchFamily="34" charset="-18"/>
                <a:ea typeface="+mn-ea"/>
                <a:cs typeface="+mn-cs"/>
              </a:rPr>
              <a:t>V</a:t>
            </a:r>
            <a:r>
              <a:rPr kumimoji="0" lang="hu-HU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LT Pro Light" panose="020B0402020204020303" pitchFamily="34" charset="-18"/>
                <a:ea typeface="+mn-ea"/>
                <a:cs typeface="+mn-cs"/>
              </a:rPr>
              <a:t>asút • </a:t>
            </a:r>
            <a:r>
              <a:rPr kumimoji="0" lang="hu-HU" sz="2500" b="1" i="0" u="none" strike="noStrike" kern="1200" cap="none" spc="0" normalizeH="0" baseline="0" noProof="0" dirty="0">
                <a:ln>
                  <a:noFill/>
                </a:ln>
                <a:solidFill>
                  <a:srgbClr val="004B85"/>
                </a:solidFill>
                <a:effectLst/>
                <a:uLnTx/>
                <a:uFillTx/>
                <a:latin typeface="Futura LT Pro Light" panose="020B0402020204020303" pitchFamily="34" charset="-18"/>
                <a:ea typeface="+mn-ea"/>
                <a:cs typeface="+mn-cs"/>
              </a:rPr>
              <a:t>GYSEV</a:t>
            </a:r>
            <a:r>
              <a:rPr kumimoji="0" lang="hu-HU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LT Pro Light" panose="020B0402020204020303" pitchFamily="34" charset="-18"/>
                <a:ea typeface="+mn-ea"/>
                <a:cs typeface="+mn-cs"/>
              </a:rPr>
              <a:t> • Elhelyezkedés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D1BED455-6AE0-4F3C-9EB1-98C3B7676685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868" y="1240403"/>
            <a:ext cx="9000000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005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>
            <a:extLst>
              <a:ext uri="{FF2B5EF4-FFF2-40B4-BE49-F238E27FC236}">
                <a16:creationId xmlns:a16="http://schemas.microsoft.com/office/drawing/2014/main" id="{62B3D3BE-B069-4165-ABDB-169A751A275A}"/>
              </a:ext>
            </a:extLst>
          </p:cNvPr>
          <p:cNvSpPr txBox="1">
            <a:spLocks/>
          </p:cNvSpPr>
          <p:nvPr/>
        </p:nvSpPr>
        <p:spPr>
          <a:xfrm>
            <a:off x="1757394" y="639785"/>
            <a:ext cx="9511423" cy="42701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4B85"/>
                </a:solidFill>
                <a:effectLst/>
                <a:uLnTx/>
                <a:uFillTx/>
                <a:latin typeface="Futura LT Pro Light" panose="020B0402020204020303" pitchFamily="34" charset="-18"/>
                <a:ea typeface="+mn-ea"/>
                <a:cs typeface="+mn-cs"/>
              </a:rPr>
              <a:t>GY</a:t>
            </a:r>
            <a:r>
              <a:rPr kumimoji="0" lang="hu-HU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LT Pro Light" panose="020B0402020204020303" pitchFamily="34" charset="-18"/>
                <a:ea typeface="+mn-ea"/>
                <a:cs typeface="+mn-cs"/>
              </a:rPr>
              <a:t>őr-</a:t>
            </a:r>
            <a:r>
              <a:rPr kumimoji="0" lang="hu-HU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4B85"/>
                </a:solidFill>
                <a:effectLst/>
                <a:uLnTx/>
                <a:uFillTx/>
                <a:latin typeface="Futura LT Pro Light" panose="020B0402020204020303" pitchFamily="34" charset="-18"/>
                <a:ea typeface="+mn-ea"/>
                <a:cs typeface="+mn-cs"/>
              </a:rPr>
              <a:t>S</a:t>
            </a:r>
            <a:r>
              <a:rPr kumimoji="0" lang="hu-HU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LT Pro Light" panose="020B0402020204020303" pitchFamily="34" charset="-18"/>
                <a:ea typeface="+mn-ea"/>
                <a:cs typeface="+mn-cs"/>
              </a:rPr>
              <a:t>opron-</a:t>
            </a:r>
            <a:r>
              <a:rPr kumimoji="0" lang="hu-HU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4B85"/>
                </a:solidFill>
                <a:effectLst/>
                <a:uLnTx/>
                <a:uFillTx/>
                <a:latin typeface="Futura LT Pro Light" panose="020B0402020204020303" pitchFamily="34" charset="-18"/>
                <a:ea typeface="+mn-ea"/>
                <a:cs typeface="+mn-cs"/>
              </a:rPr>
              <a:t>E</a:t>
            </a:r>
            <a:r>
              <a:rPr kumimoji="0" lang="hu-HU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LT Pro Light" panose="020B0402020204020303" pitchFamily="34" charset="-18"/>
                <a:ea typeface="+mn-ea"/>
                <a:cs typeface="+mn-cs"/>
              </a:rPr>
              <a:t>benfurti</a:t>
            </a:r>
            <a:r>
              <a:rPr kumimoji="0" lang="hu-HU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LT Pro Light" panose="020B0402020204020303" pitchFamily="34" charset="-18"/>
                <a:ea typeface="+mn-ea"/>
                <a:cs typeface="+mn-cs"/>
              </a:rPr>
              <a:t> </a:t>
            </a:r>
            <a:r>
              <a:rPr kumimoji="0" lang="hu-HU" sz="2500" b="1" i="0" u="none" strike="noStrike" kern="1200" cap="none" spc="0" normalizeH="0" baseline="0" noProof="0" dirty="0">
                <a:ln>
                  <a:noFill/>
                </a:ln>
                <a:solidFill>
                  <a:srgbClr val="004B85"/>
                </a:solidFill>
                <a:effectLst/>
                <a:uLnTx/>
                <a:uFillTx/>
                <a:latin typeface="Futura LT Pro Light" panose="020B0402020204020303" pitchFamily="34" charset="-18"/>
                <a:ea typeface="+mn-ea"/>
                <a:cs typeface="+mn-cs"/>
              </a:rPr>
              <a:t>V</a:t>
            </a:r>
            <a:r>
              <a:rPr kumimoji="0" lang="hu-HU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LT Pro Light" panose="020B0402020204020303" pitchFamily="34" charset="-18"/>
                <a:ea typeface="+mn-ea"/>
                <a:cs typeface="+mn-cs"/>
              </a:rPr>
              <a:t>asút • </a:t>
            </a:r>
            <a:r>
              <a:rPr kumimoji="0" lang="hu-HU" sz="2500" b="1" i="0" u="none" strike="noStrike" kern="1200" cap="none" spc="0" normalizeH="0" baseline="0" noProof="0" dirty="0">
                <a:ln>
                  <a:noFill/>
                </a:ln>
                <a:solidFill>
                  <a:srgbClr val="004B85"/>
                </a:solidFill>
                <a:effectLst/>
                <a:uLnTx/>
                <a:uFillTx/>
                <a:latin typeface="Futura LT Pro Light" panose="020B0402020204020303" pitchFamily="34" charset="-18"/>
                <a:ea typeface="+mn-ea"/>
                <a:cs typeface="+mn-cs"/>
              </a:rPr>
              <a:t>GYSEV</a:t>
            </a:r>
            <a:r>
              <a:rPr kumimoji="0" lang="hu-HU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LT Pro Light" panose="020B0402020204020303" pitchFamily="34" charset="-18"/>
                <a:ea typeface="+mn-ea"/>
                <a:cs typeface="+mn-cs"/>
              </a:rPr>
              <a:t> • Elhelyezkedés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B4686C45-A514-49CC-B00F-2BE602C67EE9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40" y="1240402"/>
            <a:ext cx="9000000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3235507"/>
      </p:ext>
    </p:extLst>
  </p:cSld>
  <p:clrMapOvr>
    <a:masterClrMapping/>
  </p:clrMapOvr>
  <p:transition spd="slow" advClick="0" advTm="5000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>
            <a:extLst>
              <a:ext uri="{FF2B5EF4-FFF2-40B4-BE49-F238E27FC236}">
                <a16:creationId xmlns:a16="http://schemas.microsoft.com/office/drawing/2014/main" id="{62B3D3BE-B069-4165-ABDB-169A751A275A}"/>
              </a:ext>
            </a:extLst>
          </p:cNvPr>
          <p:cNvSpPr txBox="1">
            <a:spLocks/>
          </p:cNvSpPr>
          <p:nvPr/>
        </p:nvSpPr>
        <p:spPr>
          <a:xfrm>
            <a:off x="1757394" y="639785"/>
            <a:ext cx="9511423" cy="42701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LT Pro Light" panose="020B0402020204020303" pitchFamily="34" charset="-18"/>
                <a:ea typeface="+mn-ea"/>
                <a:cs typeface="+mn-cs"/>
              </a:rPr>
              <a:t>Bővülés számokban</a:t>
            </a:r>
          </a:p>
        </p:txBody>
      </p:sp>
      <p:sp>
        <p:nvSpPr>
          <p:cNvPr id="17" name="Cím 1">
            <a:extLst>
              <a:ext uri="{FF2B5EF4-FFF2-40B4-BE49-F238E27FC236}">
                <a16:creationId xmlns:a16="http://schemas.microsoft.com/office/drawing/2014/main" id="{8738908A-5E47-4AD9-8402-043D5E0CBDD6}"/>
              </a:ext>
            </a:extLst>
          </p:cNvPr>
          <p:cNvSpPr txBox="1">
            <a:spLocks/>
          </p:cNvSpPr>
          <p:nvPr/>
        </p:nvSpPr>
        <p:spPr>
          <a:xfrm>
            <a:off x="323821" y="1571618"/>
            <a:ext cx="11241833" cy="4343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800" b="1"/>
            </a:lvl1pPr>
          </a:lstStyle>
          <a:p>
            <a:pPr marR="0" lvl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Futura LT Pro Book" panose="020B0502020204020303" pitchFamily="34" charset="-18"/>
                <a:ea typeface="+mn-ea"/>
                <a:cs typeface="+mn-cs"/>
              </a:rPr>
              <a:t> 414 km                       </a:t>
            </a:r>
            <a:r>
              <a:rPr kumimoji="0" lang="hu-H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Futura LT Pro Book" panose="020B0502020204020303" pitchFamily="34" charset="-18"/>
                <a:ea typeface="+mn-ea"/>
                <a:cs typeface="+mn-cs"/>
              </a:rPr>
              <a:t>1166 km</a:t>
            </a:r>
          </a:p>
          <a:p>
            <a:pPr marL="457189" marR="0" lvl="0" indent="-457189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Futura LT Pro Book" panose="020B0502020204020303" pitchFamily="34" charset="-18"/>
              <a:ea typeface="+mn-ea"/>
              <a:cs typeface="+mn-cs"/>
            </a:endParaRPr>
          </a:p>
          <a:p>
            <a:pPr marR="0" lvl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Futura LT Pro Book" panose="020B0502020204020303" pitchFamily="34" charset="-18"/>
                <a:ea typeface="+mn-ea"/>
                <a:cs typeface="+mn-cs"/>
              </a:rPr>
              <a:t> 378 fő                         </a:t>
            </a:r>
            <a:r>
              <a:rPr kumimoji="0" lang="hu-H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Futura LT Pro Book" panose="020B0502020204020303" pitchFamily="34" charset="-18"/>
                <a:ea typeface="+mn-ea"/>
                <a:cs typeface="+mn-cs"/>
              </a:rPr>
              <a:t>1290 fő</a:t>
            </a:r>
          </a:p>
          <a:p>
            <a:pPr marL="457189" marR="0" lvl="0" indent="-457189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Futura LT Pro Book" panose="020B0502020204020303" pitchFamily="34" charset="-18"/>
              <a:ea typeface="+mn-ea"/>
              <a:cs typeface="+mn-cs"/>
            </a:endParaRPr>
          </a:p>
        </p:txBody>
      </p:sp>
      <p:sp>
        <p:nvSpPr>
          <p:cNvPr id="2" name="Nyíl: vágott, jobbra mutató 1">
            <a:extLst>
              <a:ext uri="{FF2B5EF4-FFF2-40B4-BE49-F238E27FC236}">
                <a16:creationId xmlns:a16="http://schemas.microsoft.com/office/drawing/2014/main" id="{842EC92B-02A5-4BFD-AE02-AAD96E075224}"/>
              </a:ext>
            </a:extLst>
          </p:cNvPr>
          <p:cNvSpPr/>
          <p:nvPr/>
        </p:nvSpPr>
        <p:spPr>
          <a:xfrm>
            <a:off x="2010960" y="2904297"/>
            <a:ext cx="978408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Nyíl: vágott, jobbra mutató 4">
            <a:extLst>
              <a:ext uri="{FF2B5EF4-FFF2-40B4-BE49-F238E27FC236}">
                <a16:creationId xmlns:a16="http://schemas.microsoft.com/office/drawing/2014/main" id="{F16E755E-B428-42F1-89FD-DC4123E25C2F}"/>
              </a:ext>
            </a:extLst>
          </p:cNvPr>
          <p:cNvSpPr/>
          <p:nvPr/>
        </p:nvSpPr>
        <p:spPr>
          <a:xfrm>
            <a:off x="2010960" y="3893745"/>
            <a:ext cx="978408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727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>
            <a:extLst>
              <a:ext uri="{FF2B5EF4-FFF2-40B4-BE49-F238E27FC236}">
                <a16:creationId xmlns:a16="http://schemas.microsoft.com/office/drawing/2014/main" id="{62B3D3BE-B069-4165-ABDB-169A751A275A}"/>
              </a:ext>
            </a:extLst>
          </p:cNvPr>
          <p:cNvSpPr txBox="1">
            <a:spLocks/>
          </p:cNvSpPr>
          <p:nvPr/>
        </p:nvSpPr>
        <p:spPr>
          <a:xfrm>
            <a:off x="1757394" y="639783"/>
            <a:ext cx="7119905" cy="42701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pPr lvl="0" defTabSz="914377">
              <a:spcBef>
                <a:spcPct val="0"/>
              </a:spcBef>
              <a:defRPr/>
            </a:pPr>
            <a:r>
              <a:rPr lang="hu-HU" sz="2800" dirty="0">
                <a:solidFill>
                  <a:prstClr val="white"/>
                </a:solidFill>
                <a:latin typeface="Futura LT Pro Light" panose="020B0402020204020303" pitchFamily="34" charset="-18"/>
              </a:rPr>
              <a:t>Szervezeti felépítés GYSEV Zrt.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500" dirty="0">
                <a:latin typeface="Futura LT Pro Light" panose="020B0402020204020303" pitchFamily="34" charset="-18"/>
                <a:ea typeface="+mj-ea"/>
                <a:cs typeface="+mj-cs"/>
              </a:rPr>
              <a:t> </a:t>
            </a:r>
            <a:endParaRPr kumimoji="0" lang="hu-HU" sz="25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utura LT Pro Light" panose="020B0402020204020303" pitchFamily="34" charset="-18"/>
              <a:ea typeface="+mj-ea"/>
              <a:cs typeface="+mj-cs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7403AD4-4FA0-47C8-A74A-2A3A4B225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6" y="3181228"/>
            <a:ext cx="10763249" cy="3571997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275006E5-EE93-4BA1-911E-C70E61AFC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6" y="1219320"/>
            <a:ext cx="10763248" cy="196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40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>
            <a:extLst>
              <a:ext uri="{FF2B5EF4-FFF2-40B4-BE49-F238E27FC236}">
                <a16:creationId xmlns:a16="http://schemas.microsoft.com/office/drawing/2014/main" id="{62B3D3BE-B069-4165-ABDB-169A751A275A}"/>
              </a:ext>
            </a:extLst>
          </p:cNvPr>
          <p:cNvSpPr txBox="1">
            <a:spLocks/>
          </p:cNvSpPr>
          <p:nvPr/>
        </p:nvSpPr>
        <p:spPr>
          <a:xfrm>
            <a:off x="1757394" y="639785"/>
            <a:ext cx="9511423" cy="42701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LT Pro Light" panose="020B0402020204020303" pitchFamily="34" charset="-18"/>
              <a:ea typeface="+mn-ea"/>
              <a:cs typeface="+mn-cs"/>
            </a:endParaRPr>
          </a:p>
        </p:txBody>
      </p:sp>
      <p:sp>
        <p:nvSpPr>
          <p:cNvPr id="17" name="Cím 1">
            <a:extLst>
              <a:ext uri="{FF2B5EF4-FFF2-40B4-BE49-F238E27FC236}">
                <a16:creationId xmlns:a16="http://schemas.microsoft.com/office/drawing/2014/main" id="{8738908A-5E47-4AD9-8402-043D5E0CBDD6}"/>
              </a:ext>
            </a:extLst>
          </p:cNvPr>
          <p:cNvSpPr txBox="1">
            <a:spLocks/>
          </p:cNvSpPr>
          <p:nvPr/>
        </p:nvSpPr>
        <p:spPr>
          <a:xfrm>
            <a:off x="323821" y="1571618"/>
            <a:ext cx="11241833" cy="4343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800" b="1"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Futura LT Pro Book" panose="020B0502020204020303" pitchFamily="34" charset="-18"/>
                <a:ea typeface="+mn-ea"/>
                <a:cs typeface="+mn-cs"/>
              </a:rPr>
              <a:t> 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AAD8EAD5-894E-458C-9438-74191357261C}"/>
              </a:ext>
            </a:extLst>
          </p:cNvPr>
          <p:cNvSpPr txBox="1"/>
          <p:nvPr/>
        </p:nvSpPr>
        <p:spPr>
          <a:xfrm>
            <a:off x="2104466" y="588050"/>
            <a:ext cx="63066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LT Pro Light" panose="020B0402020204020303" pitchFamily="34" charset="-18"/>
                <a:ea typeface="+mn-ea"/>
                <a:cs typeface="+mn-cs"/>
              </a:rPr>
              <a:t>Szervezeti felépítés FORGALOM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61987658-BA91-4832-A361-71F0C4D9C1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595" y="1298318"/>
            <a:ext cx="6982304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08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>
            <a:extLst>
              <a:ext uri="{FF2B5EF4-FFF2-40B4-BE49-F238E27FC236}">
                <a16:creationId xmlns:a16="http://schemas.microsoft.com/office/drawing/2014/main" id="{62B3D3BE-B069-4165-ABDB-169A751A275A}"/>
              </a:ext>
            </a:extLst>
          </p:cNvPr>
          <p:cNvSpPr txBox="1">
            <a:spLocks/>
          </p:cNvSpPr>
          <p:nvPr/>
        </p:nvSpPr>
        <p:spPr>
          <a:xfrm>
            <a:off x="1757394" y="639785"/>
            <a:ext cx="9511423" cy="42701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4B85"/>
                </a:solidFill>
                <a:effectLst/>
                <a:uLnTx/>
                <a:uFillTx/>
                <a:latin typeface="Futura LT Pro Light" panose="020B0402020204020303" pitchFamily="34" charset="-18"/>
                <a:ea typeface="+mn-ea"/>
                <a:cs typeface="+mn-cs"/>
              </a:rPr>
              <a:t>GY</a:t>
            </a:r>
            <a:r>
              <a:rPr kumimoji="0" lang="hu-HU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LT Pro Light" panose="020B0402020204020303" pitchFamily="34" charset="-18"/>
                <a:ea typeface="+mn-ea"/>
                <a:cs typeface="+mn-cs"/>
              </a:rPr>
              <a:t>őr-</a:t>
            </a:r>
            <a:r>
              <a:rPr kumimoji="0" lang="hu-HU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4B85"/>
                </a:solidFill>
                <a:effectLst/>
                <a:uLnTx/>
                <a:uFillTx/>
                <a:latin typeface="Futura LT Pro Light" panose="020B0402020204020303" pitchFamily="34" charset="-18"/>
                <a:ea typeface="+mn-ea"/>
                <a:cs typeface="+mn-cs"/>
              </a:rPr>
              <a:t>S</a:t>
            </a:r>
            <a:r>
              <a:rPr kumimoji="0" lang="hu-HU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LT Pro Light" panose="020B0402020204020303" pitchFamily="34" charset="-18"/>
                <a:ea typeface="+mn-ea"/>
                <a:cs typeface="+mn-cs"/>
              </a:rPr>
              <a:t>opron-</a:t>
            </a:r>
            <a:r>
              <a:rPr kumimoji="0" lang="hu-HU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4B85"/>
                </a:solidFill>
                <a:effectLst/>
                <a:uLnTx/>
                <a:uFillTx/>
                <a:latin typeface="Futura LT Pro Light" panose="020B0402020204020303" pitchFamily="34" charset="-18"/>
                <a:ea typeface="+mn-ea"/>
                <a:cs typeface="+mn-cs"/>
              </a:rPr>
              <a:t>E</a:t>
            </a:r>
            <a:r>
              <a:rPr kumimoji="0" lang="hu-HU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LT Pro Light" panose="020B0402020204020303" pitchFamily="34" charset="-18"/>
                <a:ea typeface="+mn-ea"/>
                <a:cs typeface="+mn-cs"/>
              </a:rPr>
              <a:t>benfurti</a:t>
            </a:r>
            <a:r>
              <a:rPr kumimoji="0" lang="hu-HU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LT Pro Light" panose="020B0402020204020303" pitchFamily="34" charset="-18"/>
                <a:ea typeface="+mn-ea"/>
                <a:cs typeface="+mn-cs"/>
              </a:rPr>
              <a:t> </a:t>
            </a:r>
            <a:r>
              <a:rPr kumimoji="0" lang="hu-HU" sz="2500" b="1" i="0" u="none" strike="noStrike" kern="1200" cap="none" spc="0" normalizeH="0" baseline="0" noProof="0" dirty="0">
                <a:ln>
                  <a:noFill/>
                </a:ln>
                <a:solidFill>
                  <a:srgbClr val="004B85"/>
                </a:solidFill>
                <a:effectLst/>
                <a:uLnTx/>
                <a:uFillTx/>
                <a:latin typeface="Futura LT Pro Light" panose="020B0402020204020303" pitchFamily="34" charset="-18"/>
                <a:ea typeface="+mn-ea"/>
                <a:cs typeface="+mn-cs"/>
              </a:rPr>
              <a:t>V</a:t>
            </a:r>
            <a:r>
              <a:rPr kumimoji="0" lang="hu-HU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LT Pro Light" panose="020B0402020204020303" pitchFamily="34" charset="-18"/>
                <a:ea typeface="+mn-ea"/>
                <a:cs typeface="+mn-cs"/>
              </a:rPr>
              <a:t>asút • </a:t>
            </a:r>
            <a:r>
              <a:rPr kumimoji="0" lang="hu-HU" sz="2500" b="1" i="0" u="none" strike="noStrike" kern="1200" cap="none" spc="0" normalizeH="0" baseline="0" noProof="0" dirty="0">
                <a:ln>
                  <a:noFill/>
                </a:ln>
                <a:solidFill>
                  <a:srgbClr val="004B85"/>
                </a:solidFill>
                <a:effectLst/>
                <a:uLnTx/>
                <a:uFillTx/>
                <a:latin typeface="Futura LT Pro Light" panose="020B0402020204020303" pitchFamily="34" charset="-18"/>
                <a:ea typeface="+mn-ea"/>
                <a:cs typeface="+mn-cs"/>
              </a:rPr>
              <a:t>GYSEV</a:t>
            </a:r>
            <a:r>
              <a:rPr kumimoji="0" lang="hu-HU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LT Pro Light" panose="020B0402020204020303" pitchFamily="34" charset="-18"/>
                <a:ea typeface="+mn-ea"/>
                <a:cs typeface="+mn-cs"/>
              </a:rPr>
              <a:t> • Elhelyezkedés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4A81BE3C-008B-452F-A88E-A5C344CAA8D3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868" y="1240403"/>
            <a:ext cx="9000000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églalap: lekerekített 7">
            <a:extLst>
              <a:ext uri="{FF2B5EF4-FFF2-40B4-BE49-F238E27FC236}">
                <a16:creationId xmlns:a16="http://schemas.microsoft.com/office/drawing/2014/main" id="{A1EEC96F-43BA-4A7F-AF73-CF692A8E7BA2}"/>
              </a:ext>
            </a:extLst>
          </p:cNvPr>
          <p:cNvSpPr/>
          <p:nvPr/>
        </p:nvSpPr>
        <p:spPr>
          <a:xfrm>
            <a:off x="3260619" y="2072673"/>
            <a:ext cx="953786" cy="216000"/>
          </a:xfrm>
          <a:prstGeom prst="roundRect">
            <a:avLst/>
          </a:prstGeom>
          <a:solidFill>
            <a:srgbClr val="009D5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SOPRON</a:t>
            </a:r>
          </a:p>
        </p:txBody>
      </p:sp>
      <p:sp>
        <p:nvSpPr>
          <p:cNvPr id="9" name="Téglalap: lekerekített 8">
            <a:extLst>
              <a:ext uri="{FF2B5EF4-FFF2-40B4-BE49-F238E27FC236}">
                <a16:creationId xmlns:a16="http://schemas.microsoft.com/office/drawing/2014/main" id="{0FC455EE-5A27-4A5D-8718-D669B3202D97}"/>
              </a:ext>
            </a:extLst>
          </p:cNvPr>
          <p:cNvSpPr/>
          <p:nvPr/>
        </p:nvSpPr>
        <p:spPr>
          <a:xfrm>
            <a:off x="1504492" y="2375473"/>
            <a:ext cx="1827104" cy="216000"/>
          </a:xfrm>
          <a:prstGeom prst="roundRect">
            <a:avLst/>
          </a:prstGeom>
          <a:solidFill>
            <a:srgbClr val="009D5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SOPRON RENDEZŐ</a:t>
            </a:r>
          </a:p>
        </p:txBody>
      </p:sp>
      <p:sp>
        <p:nvSpPr>
          <p:cNvPr id="10" name="Téglalap: lekerekített 9">
            <a:extLst>
              <a:ext uri="{FF2B5EF4-FFF2-40B4-BE49-F238E27FC236}">
                <a16:creationId xmlns:a16="http://schemas.microsoft.com/office/drawing/2014/main" id="{2A227842-C8FC-4F8A-840E-9CD26A5C0F89}"/>
              </a:ext>
            </a:extLst>
          </p:cNvPr>
          <p:cNvSpPr/>
          <p:nvPr/>
        </p:nvSpPr>
        <p:spPr>
          <a:xfrm>
            <a:off x="1788673" y="3429000"/>
            <a:ext cx="1471946" cy="216000"/>
          </a:xfrm>
          <a:prstGeom prst="roundRect">
            <a:avLst/>
          </a:prstGeom>
          <a:solidFill>
            <a:srgbClr val="009D5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SZOMBATHELY</a:t>
            </a:r>
          </a:p>
        </p:txBody>
      </p:sp>
      <p:sp>
        <p:nvSpPr>
          <p:cNvPr id="11" name="Téglalap: lekerekített 10">
            <a:extLst>
              <a:ext uri="{FF2B5EF4-FFF2-40B4-BE49-F238E27FC236}">
                <a16:creationId xmlns:a16="http://schemas.microsoft.com/office/drawing/2014/main" id="{2E3D8994-F2CE-4123-BF1D-A6621A4D8DA6}"/>
              </a:ext>
            </a:extLst>
          </p:cNvPr>
          <p:cNvSpPr/>
          <p:nvPr/>
        </p:nvSpPr>
        <p:spPr>
          <a:xfrm>
            <a:off x="2775005" y="4631636"/>
            <a:ext cx="1496754" cy="216000"/>
          </a:xfrm>
          <a:prstGeom prst="roundRect">
            <a:avLst/>
          </a:prstGeom>
          <a:solidFill>
            <a:srgbClr val="009D5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ZALAEGERSZEG</a:t>
            </a:r>
          </a:p>
        </p:txBody>
      </p:sp>
      <p:sp>
        <p:nvSpPr>
          <p:cNvPr id="12" name="Téglalap: lekerekített 11">
            <a:extLst>
              <a:ext uri="{FF2B5EF4-FFF2-40B4-BE49-F238E27FC236}">
                <a16:creationId xmlns:a16="http://schemas.microsoft.com/office/drawing/2014/main" id="{D175348D-E74D-40D3-B7D3-DEFC5B06D803}"/>
              </a:ext>
            </a:extLst>
          </p:cNvPr>
          <p:cNvSpPr/>
          <p:nvPr/>
        </p:nvSpPr>
        <p:spPr>
          <a:xfrm>
            <a:off x="4589536" y="2634028"/>
            <a:ext cx="953786" cy="216000"/>
          </a:xfrm>
          <a:prstGeom prst="roundRect">
            <a:avLst/>
          </a:prstGeom>
          <a:solidFill>
            <a:srgbClr val="009D5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CSORNA</a:t>
            </a:r>
          </a:p>
        </p:txBody>
      </p:sp>
      <p:sp>
        <p:nvSpPr>
          <p:cNvPr id="13" name="Téglalap: lekerekített 12">
            <a:extLst>
              <a:ext uri="{FF2B5EF4-FFF2-40B4-BE49-F238E27FC236}">
                <a16:creationId xmlns:a16="http://schemas.microsoft.com/office/drawing/2014/main" id="{81F04867-47D2-4823-A02A-8EEBD3D11B2C}"/>
              </a:ext>
            </a:extLst>
          </p:cNvPr>
          <p:cNvSpPr/>
          <p:nvPr/>
        </p:nvSpPr>
        <p:spPr>
          <a:xfrm>
            <a:off x="3753892" y="3524832"/>
            <a:ext cx="1376666" cy="216000"/>
          </a:xfrm>
          <a:prstGeom prst="roundRect">
            <a:avLst/>
          </a:prstGeom>
          <a:solidFill>
            <a:srgbClr val="009D5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CELLDÖMÖLK</a:t>
            </a:r>
          </a:p>
        </p:txBody>
      </p:sp>
      <p:sp>
        <p:nvSpPr>
          <p:cNvPr id="14" name="Téglalap: lekerekített 13">
            <a:extLst>
              <a:ext uri="{FF2B5EF4-FFF2-40B4-BE49-F238E27FC236}">
                <a16:creationId xmlns:a16="http://schemas.microsoft.com/office/drawing/2014/main" id="{34736D41-0858-4E5B-8B76-94BFA2517628}"/>
              </a:ext>
            </a:extLst>
          </p:cNvPr>
          <p:cNvSpPr/>
          <p:nvPr/>
        </p:nvSpPr>
        <p:spPr>
          <a:xfrm>
            <a:off x="6798733" y="3927470"/>
            <a:ext cx="1136740" cy="216000"/>
          </a:xfrm>
          <a:prstGeom prst="roundRect">
            <a:avLst/>
          </a:prstGeom>
          <a:solidFill>
            <a:srgbClr val="009D5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VESZPRÉM</a:t>
            </a:r>
          </a:p>
        </p:txBody>
      </p:sp>
      <p:sp>
        <p:nvSpPr>
          <p:cNvPr id="15" name="Téglalap: lekerekített 14">
            <a:extLst>
              <a:ext uri="{FF2B5EF4-FFF2-40B4-BE49-F238E27FC236}">
                <a16:creationId xmlns:a16="http://schemas.microsoft.com/office/drawing/2014/main" id="{1A2F503A-B83E-40C2-8197-6AFCB25E6E0E}"/>
              </a:ext>
            </a:extLst>
          </p:cNvPr>
          <p:cNvSpPr/>
          <p:nvPr/>
        </p:nvSpPr>
        <p:spPr>
          <a:xfrm>
            <a:off x="4442225" y="5688537"/>
            <a:ext cx="1444127" cy="216000"/>
          </a:xfrm>
          <a:prstGeom prst="roundRect">
            <a:avLst/>
          </a:prstGeom>
          <a:solidFill>
            <a:srgbClr val="009D5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NAGYKANIZSA</a:t>
            </a:r>
          </a:p>
        </p:txBody>
      </p:sp>
    </p:spTree>
    <p:extLst>
      <p:ext uri="{BB962C8B-B14F-4D97-AF65-F5344CB8AC3E}">
        <p14:creationId xmlns:p14="http://schemas.microsoft.com/office/powerpoint/2010/main" val="104817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>
            <a:extLst>
              <a:ext uri="{FF2B5EF4-FFF2-40B4-BE49-F238E27FC236}">
                <a16:creationId xmlns:a16="http://schemas.microsoft.com/office/drawing/2014/main" id="{62B3D3BE-B069-4165-ABDB-169A751A275A}"/>
              </a:ext>
            </a:extLst>
          </p:cNvPr>
          <p:cNvSpPr txBox="1">
            <a:spLocks/>
          </p:cNvSpPr>
          <p:nvPr/>
        </p:nvSpPr>
        <p:spPr>
          <a:xfrm>
            <a:off x="1757394" y="639785"/>
            <a:ext cx="9511423" cy="42701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LT Pro Light" panose="020B0402020204020303" pitchFamily="34" charset="-18"/>
                <a:ea typeface="+mn-ea"/>
                <a:cs typeface="+mn-cs"/>
              </a:rPr>
              <a:t>Vágányzárak</a:t>
            </a:r>
            <a:r>
              <a:rPr kumimoji="0" lang="hu-HU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LT Pro Light" panose="020B0402020204020303" pitchFamily="34" charset="-18"/>
                <a:ea typeface="+mn-ea"/>
                <a:cs typeface="+mn-cs"/>
              </a:rPr>
              <a:t>:?</a:t>
            </a:r>
          </a:p>
        </p:txBody>
      </p:sp>
      <p:sp>
        <p:nvSpPr>
          <p:cNvPr id="17" name="Cím 1">
            <a:extLst>
              <a:ext uri="{FF2B5EF4-FFF2-40B4-BE49-F238E27FC236}">
                <a16:creationId xmlns:a16="http://schemas.microsoft.com/office/drawing/2014/main" id="{8738908A-5E47-4AD9-8402-043D5E0CBDD6}"/>
              </a:ext>
            </a:extLst>
          </p:cNvPr>
          <p:cNvSpPr txBox="1">
            <a:spLocks/>
          </p:cNvSpPr>
          <p:nvPr/>
        </p:nvSpPr>
        <p:spPr>
          <a:xfrm>
            <a:off x="323821" y="1571618"/>
            <a:ext cx="11241833" cy="4343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800" b="1"/>
            </a:lvl1pPr>
          </a:lstStyle>
          <a:p>
            <a:pPr marL="457189" marR="0" lvl="0" indent="-457189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Futura LT Pro Book" panose="020B0502020204020303" pitchFamily="34" charset="-18"/>
              <a:ea typeface="+mn-ea"/>
              <a:cs typeface="+mn-cs"/>
            </a:endParaRP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8B151D95-7C9F-4F46-8669-C6551701A228}"/>
              </a:ext>
            </a:extLst>
          </p:cNvPr>
          <p:cNvSpPr/>
          <p:nvPr/>
        </p:nvSpPr>
        <p:spPr>
          <a:xfrm>
            <a:off x="1757394" y="2066382"/>
            <a:ext cx="71849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/>
              <a:t>Veszprém	-Boba 07.16.-07.31</a:t>
            </a:r>
          </a:p>
          <a:p>
            <a:endParaRPr lang="hu-HU" sz="2400" dirty="0"/>
          </a:p>
          <a:p>
            <a:r>
              <a:rPr lang="hu-HU" sz="2400" dirty="0"/>
              <a:t>Zirc-Veszprém 07.21 - 07.23</a:t>
            </a:r>
          </a:p>
          <a:p>
            <a:endParaRPr lang="hu-HU" sz="2400" dirty="0"/>
          </a:p>
          <a:p>
            <a:r>
              <a:rPr lang="hu-HU" sz="2400" dirty="0"/>
              <a:t>Zalaszentmihály-Pacsa – Nagykanizsa 07.21. – 07.25.</a:t>
            </a:r>
          </a:p>
          <a:p>
            <a:endParaRPr lang="hu-HU" sz="2400" dirty="0"/>
          </a:p>
          <a:p>
            <a:pPr algn="ctr"/>
            <a:r>
              <a:rPr lang="hu-HU" sz="2800" dirty="0">
                <a:solidFill>
                  <a:srgbClr val="FF0000"/>
                </a:solidFill>
              </a:rPr>
              <a:t>LEMONDVA</a:t>
            </a:r>
          </a:p>
        </p:txBody>
      </p:sp>
    </p:spTree>
    <p:extLst>
      <p:ext uri="{BB962C8B-B14F-4D97-AF65-F5344CB8AC3E}">
        <p14:creationId xmlns:p14="http://schemas.microsoft.com/office/powerpoint/2010/main" val="177866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>
            <a:extLst>
              <a:ext uri="{FF2B5EF4-FFF2-40B4-BE49-F238E27FC236}">
                <a16:creationId xmlns:a16="http://schemas.microsoft.com/office/drawing/2014/main" id="{62B3D3BE-B069-4165-ABDB-169A751A275A}"/>
              </a:ext>
            </a:extLst>
          </p:cNvPr>
          <p:cNvSpPr txBox="1">
            <a:spLocks/>
          </p:cNvSpPr>
          <p:nvPr/>
        </p:nvSpPr>
        <p:spPr>
          <a:xfrm>
            <a:off x="1757394" y="639785"/>
            <a:ext cx="9511423" cy="42701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500" dirty="0">
                <a:solidFill>
                  <a:prstClr val="white"/>
                </a:solidFill>
                <a:latin typeface="Futura LT Pro Light" panose="020B0402020204020303" pitchFamily="34" charset="-18"/>
              </a:rPr>
              <a:t>Aktualitások</a:t>
            </a:r>
            <a:endParaRPr kumimoji="0" lang="hu-HU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LT Pro Light" panose="020B0402020204020303" pitchFamily="34" charset="-18"/>
              <a:ea typeface="+mn-ea"/>
              <a:cs typeface="+mn-cs"/>
            </a:endParaRPr>
          </a:p>
        </p:txBody>
      </p:sp>
      <p:sp>
        <p:nvSpPr>
          <p:cNvPr id="17" name="Cím 1">
            <a:extLst>
              <a:ext uri="{FF2B5EF4-FFF2-40B4-BE49-F238E27FC236}">
                <a16:creationId xmlns:a16="http://schemas.microsoft.com/office/drawing/2014/main" id="{8738908A-5E47-4AD9-8402-043D5E0CBDD6}"/>
              </a:ext>
            </a:extLst>
          </p:cNvPr>
          <p:cNvSpPr txBox="1">
            <a:spLocks/>
          </p:cNvSpPr>
          <p:nvPr/>
        </p:nvSpPr>
        <p:spPr>
          <a:xfrm>
            <a:off x="323821" y="1571618"/>
            <a:ext cx="11241833" cy="4343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800" b="1"/>
            </a:lvl1pPr>
          </a:lstStyle>
          <a:p>
            <a:pPr marL="457189" marR="0" lvl="0" indent="-457189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Futura LT Pro Book" panose="020B0502020204020303" pitchFamily="34" charset="-18"/>
              <a:ea typeface="+mn-ea"/>
              <a:cs typeface="+mn-cs"/>
            </a:endParaRP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2B2D879B-56AD-4E11-8A3E-7942D058BE39}"/>
              </a:ext>
            </a:extLst>
          </p:cNvPr>
          <p:cNvSpPr/>
          <p:nvPr/>
        </p:nvSpPr>
        <p:spPr>
          <a:xfrm>
            <a:off x="1474694" y="1865884"/>
            <a:ext cx="6096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/>
              <a:t>•	</a:t>
            </a:r>
            <a:r>
              <a:rPr lang="hu-HU" sz="2000" dirty="0"/>
              <a:t>Informatikai alkalmazások, </a:t>
            </a:r>
            <a:r>
              <a:rPr lang="hu-HU" sz="2000" dirty="0" err="1"/>
              <a:t>Call</a:t>
            </a:r>
            <a:r>
              <a:rPr lang="hu-HU" sz="2000" dirty="0"/>
              <a:t> center</a:t>
            </a:r>
          </a:p>
          <a:p>
            <a:endParaRPr lang="hu-HU" sz="2000" dirty="0"/>
          </a:p>
          <a:p>
            <a:r>
              <a:rPr lang="hu-HU" sz="2000" dirty="0"/>
              <a:t>•	</a:t>
            </a:r>
            <a:r>
              <a:rPr lang="hu-HU" sz="2000" dirty="0" err="1"/>
              <a:t>Irásbeli</a:t>
            </a:r>
            <a:r>
              <a:rPr lang="hu-HU" sz="2000" dirty="0"/>
              <a:t> rend.</a:t>
            </a:r>
          </a:p>
          <a:p>
            <a:endParaRPr lang="hu-HU" sz="2000" dirty="0"/>
          </a:p>
          <a:p>
            <a:r>
              <a:rPr lang="hu-HU" sz="2000" dirty="0"/>
              <a:t>•	ÁVU, Helyi csatlakozási szerződés, szabályozások</a:t>
            </a:r>
          </a:p>
          <a:p>
            <a:endParaRPr lang="hu-HU" sz="2000" dirty="0"/>
          </a:p>
          <a:p>
            <a:r>
              <a:rPr lang="hu-HU" sz="2000" dirty="0"/>
              <a:t>•	utastáj.</a:t>
            </a:r>
          </a:p>
          <a:p>
            <a:endParaRPr lang="hu-HU" sz="2000" dirty="0"/>
          </a:p>
          <a:p>
            <a:r>
              <a:rPr lang="hu-HU" sz="2000" dirty="0"/>
              <a:t>•	szolgáltatások, hol-mi?</a:t>
            </a:r>
          </a:p>
          <a:p>
            <a:endParaRPr lang="hu-HU" sz="2000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6071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1000</TotalTime>
  <Words>397</Words>
  <Application>Microsoft Office PowerPoint</Application>
  <PresentationFormat>Szélesvásznú</PresentationFormat>
  <Paragraphs>111</Paragraphs>
  <Slides>11</Slides>
  <Notes>8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2</vt:i4>
      </vt:variant>
      <vt:variant>
        <vt:lpstr>Diacímek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Futura LT Pro Book</vt:lpstr>
      <vt:lpstr>Futura LT Pro Light</vt:lpstr>
      <vt:lpstr>Wingdings</vt:lpstr>
      <vt:lpstr>Office Theme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Kardos Áron</dc:creator>
  <cp:lastModifiedBy>Bencsics József</cp:lastModifiedBy>
  <cp:revision>63</cp:revision>
  <dcterms:created xsi:type="dcterms:W3CDTF">2021-10-12T15:28:39Z</dcterms:created>
  <dcterms:modified xsi:type="dcterms:W3CDTF">2025-06-12T07:54:38Z</dcterms:modified>
</cp:coreProperties>
</file>