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E5DD71-9DEB-4958-AD4B-14CFEF153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F770A2F-9F44-4021-B77E-3F079D8E2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152843-A5B6-4C96-9331-49771311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2025. 06. 03.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17D392E-E2A1-423C-A534-D439F2E4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302BF22-8BEF-4AD0-B5A0-D0BF663C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58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C03A9E-6B60-42E6-A9D3-F165BC28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F205AB4-93A1-42B6-8214-9EF541B58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AAF042-2460-49A2-B62F-572296A62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2025. 06. 03.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9C781C0-66C0-4AFC-BB44-B41D0BB9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D7D9D0-FAD7-499D-9A2B-9A32DCA5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73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200A05B-2672-40B4-8969-6CC12C434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87B77D2-FD43-4898-97F6-2DFBD1C89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FA90C4-EF27-4483-8279-C790FC8D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2025. 06. 03.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EC0B0F-4C1E-45B4-BE5B-6E7A1CE4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30C810E-EB3F-4701-B948-B1571376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76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3B6DCB-D42B-4E6C-AD66-0A7B9B41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C05C7F-D106-440B-94F3-F777A15F5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6EE030-DF8B-428B-9D69-60B13C0B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2025. 06. 03.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F486B9-0DFA-4D9C-B5AF-2E1BFA94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4C14345-2E21-49DD-89AF-2D9CBD60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97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28C764-72F8-488E-81AF-C9E7B304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FB6642-C892-41BB-90B7-7E92ABE4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44BF3B9-619A-4DD1-814D-4388EED6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2025. 06. 03.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3FD5D37-61EC-403E-9892-6DF008D2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4962222-E965-4C8F-85E7-25A1A1C7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90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8BE153-CFFE-487D-89CC-E4B59750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910A8B-1BCA-4BAE-8DAE-C7EB21DED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1FD8388-EAD8-4350-9F32-803FDA3B5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415BFD0-F5FC-4628-82BE-1BB8C2E0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2025. 06. 03.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2CF2303-A3EF-49BB-A31D-BADD0FEC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8C2051F-0E70-45AA-BCD3-25667378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218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50CB1B-C1E6-430C-8C6E-3B8B88A9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1D82FC4-2961-4368-892E-CC0B9387C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4F7BB55-7D1C-4BA8-A997-B2835A516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1325BF5-2220-431E-82AC-C3956D9B5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E272735-2FD1-47A5-9FB8-0D977F0C3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098037A-8971-45F2-B088-46CC1867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2025. 06. 03.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EE39B36-188E-46F7-B308-58F2531F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1E35BE6-2385-44B9-8CEB-FD1F045A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2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28AEAF-34F5-48EB-AE9A-78EF989E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7CF15FB-EB2D-4DAD-9CE4-B0ADBB5C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2025. 06. 03.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1902F26-65C8-4A85-87DB-3CEB48B2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11A94B-5DB5-40AE-A294-584515A4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40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15B20FA-0319-4B05-BE43-AE9F31B2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2025. 06. 03.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191C3AC-A1B5-4A5E-B8CF-2C34469B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72741D8-D41B-491F-93F2-11D2FA30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23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4D7A6A-50BE-4BF8-B046-A875CD25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1CD45E-75B1-45F6-90A6-05CBD662F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8D8C8DA-354D-41C0-BE25-0B475F8EF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D4C17F4-67B3-4235-AD66-8656374E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2025. 06. 03.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E312371-242A-4F18-A15E-802C9917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87C1FBA-8872-4491-B131-0BEBD676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348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F570B0-C7C1-4C14-8D08-FB78E7F5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750A535-CF7A-4224-BF5D-F8206AB77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2AEA97F-D268-4D4F-A468-02479F490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855F650-3B7C-484C-96EF-564C6887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241-89B1-4036-B21A-3A6EB89EC766}" type="datetimeFigureOut">
              <a:rPr lang="hu-HU" smtClean="0"/>
              <a:t>2025. 06. 03.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A70A3F1-9E51-4807-8291-40A99204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F8249C3-6E24-4665-BFC6-8189DF89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1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3477A98-1EC6-42E8-BD60-C43DCD6A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D522DD7-0D3D-479F-9C4D-125E4CC5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AF5421-8BB3-4C0E-8E2B-E951E41B7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B241-89B1-4036-B21A-3A6EB89EC766}" type="datetimeFigureOut">
              <a:rPr lang="hu-HU" smtClean="0"/>
              <a:t>2025. 06. 03.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FED92E-2651-419A-9FCD-3B41F5B58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59DB36-BBAD-4DEF-9C15-B7406AAF5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EDF4-8262-4359-8A38-5DBBF03F12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28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9B7DC903-238E-4C6B-98EB-DFDC0216615C}"/>
              </a:ext>
            </a:extLst>
          </p:cNvPr>
          <p:cNvSpPr txBox="1">
            <a:spLocks/>
          </p:cNvSpPr>
          <p:nvPr/>
        </p:nvSpPr>
        <p:spPr>
          <a:xfrm>
            <a:off x="3138519" y="649308"/>
            <a:ext cx="7119905" cy="9794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Futura LT Pro Light" panose="020B0402020204020303" pitchFamily="34" charset="-18"/>
                <a:ea typeface="+mj-ea"/>
                <a:cs typeface="+mj-cs"/>
              </a:rPr>
              <a:t>GYSEV rendkívüli küldemények eljárásrendje</a:t>
            </a:r>
            <a:endParaRPr kumimoji="0" lang="hu-HU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Krizonits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 Zsolt üzemviteli kiemelt szakértő</a:t>
            </a:r>
          </a:p>
        </p:txBody>
      </p:sp>
    </p:spTree>
    <p:extLst>
      <p:ext uri="{BB962C8B-B14F-4D97-AF65-F5344CB8AC3E}">
        <p14:creationId xmlns:p14="http://schemas.microsoft.com/office/powerpoint/2010/main" val="154414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Általános tudnivalók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323820" y="1571617"/>
            <a:ext cx="8501122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dirty="0"/>
              <a:t>Belföldi és nemzetközi forgalomban továbbított rendkívüli vagy különleges szabályozást igénylő küldemények vizsgálatát, engedélyezését, </a:t>
            </a:r>
            <a:r>
              <a:rPr lang="hu-HU" dirty="0" err="1"/>
              <a:t>kiadmányozását</a:t>
            </a:r>
            <a:r>
              <a:rPr lang="hu-HU" dirty="0"/>
              <a:t>, koordinálását az üzemviteli kiemelt szakértő végzi egy fős létszámmal, nappalos – rugalmas - munkarendben az érvényes előírások alapján. </a:t>
            </a:r>
          </a:p>
          <a:p>
            <a:endParaRPr lang="hu-HU" sz="1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LT Pro Book" panose="020B0502020204020303" pitchFamily="34" charset="-18"/>
            </a:endParaRPr>
          </a:p>
          <a:p>
            <a:r>
              <a:rPr lang="hu-HU" sz="1400" u="sng" dirty="0">
                <a:latin typeface="Futura LT Pro Book" panose="020B0502020204020303" pitchFamily="34" charset="-18"/>
              </a:rPr>
              <a:t>Hivatali órák:</a:t>
            </a:r>
            <a:r>
              <a:rPr lang="hu-H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	</a:t>
            </a:r>
            <a:r>
              <a:rPr lang="hu-HU" sz="1400" dirty="0">
                <a:latin typeface="Futura LT Pro Book" panose="020B0502020204020303" pitchFamily="34" charset="-18"/>
              </a:rPr>
              <a:t>hétfőtől – péntekig 08 órától – 16 óráig</a:t>
            </a:r>
          </a:p>
          <a:p>
            <a:r>
              <a:rPr lang="hu-H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		</a:t>
            </a:r>
            <a:r>
              <a:rPr lang="hu-HU" sz="1400" dirty="0">
                <a:solidFill>
                  <a:srgbClr val="FF0000"/>
                </a:solidFill>
                <a:latin typeface="Futura LT Pro Book" panose="020B0502020204020303" pitchFamily="34" charset="-18"/>
              </a:rPr>
              <a:t>ezen az időn felül, sürgős esetekben lehetőség szerint</a:t>
            </a:r>
          </a:p>
          <a:p>
            <a:endParaRPr lang="hu-HU" sz="1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LT Pro Book" panose="020B05020202040203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4508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Az engedélyek vizsgálata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323820" y="1571617"/>
            <a:ext cx="8501122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dirty="0"/>
              <a:t>A rendkívüli küldeményekre vonatkozó szakmai utasítások, előírások (H.6. sz. Utasítás, AVV, RIV, SZMGSZ, PGV, stb.) figyelembe vételével történik az előzetes vizsgálatok elvégzése, a hiányzó adatok pótlása, és az adatbevitelre történő előkészítés.</a:t>
            </a:r>
          </a:p>
          <a:p>
            <a:r>
              <a:rPr lang="hu-HU" dirty="0"/>
              <a:t>A WIN </a:t>
            </a:r>
            <a:r>
              <a:rPr lang="hu-HU" dirty="0" err="1"/>
              <a:t>Rk</a:t>
            </a:r>
            <a:r>
              <a:rPr lang="hu-HU" dirty="0"/>
              <a:t> 5.2. sz. program alkalmazásával az adatbevitelt követően történik a beadott engedélykérelem számítástechnikai és szakmai vizsgálata. Illetve e-mailben a WIN </a:t>
            </a:r>
            <a:r>
              <a:rPr lang="hu-HU" dirty="0" err="1"/>
              <a:t>Rk</a:t>
            </a:r>
            <a:r>
              <a:rPr lang="hu-HU" dirty="0"/>
              <a:t> programhoz interfész kapcsolattal nem rendelkező VVT-ok számára.</a:t>
            </a:r>
          </a:p>
          <a:p>
            <a:r>
              <a:rPr lang="hu-HU" dirty="0"/>
              <a:t>A küldemény adatait, sajátosságait figyelembe véve történik a küldemény továbbítási feltételeinek megállapítása, hogy az általános érvényű engedéllyel vagy egyedi továbbítási engedéllyel továbbítható-e.</a:t>
            </a:r>
          </a:p>
          <a:p>
            <a:r>
              <a:rPr lang="hu-HU" dirty="0"/>
              <a:t>Általános érvényű engedéllyel történő feltétel megállapítást követően belföldi küldeményeknél az RK ügyintéző átvételi engedélyt ad ki, és erről értesíti az engedélykérőt, valamint VVT-t.</a:t>
            </a:r>
          </a:p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229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Az engedélyek kiadása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323820" y="1571617"/>
            <a:ext cx="8501122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21428C97-13CE-4771-BDAE-1DE508FEBE0D}"/>
              </a:ext>
            </a:extLst>
          </p:cNvPr>
          <p:cNvSpPr/>
          <p:nvPr/>
        </p:nvSpPr>
        <p:spPr>
          <a:xfrm>
            <a:off x="524786" y="1720840"/>
            <a:ext cx="8619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A rendkívüli küldemények átvételi engedélyét az RK ügyintéző, a továbbítási engedélyét szintén az RK ügyintéző adja ki a WIN </a:t>
            </a:r>
            <a:r>
              <a:rPr lang="hu-HU" b="1" dirty="0" err="1"/>
              <a:t>Rk</a:t>
            </a:r>
            <a:r>
              <a:rPr lang="hu-HU" b="1" dirty="0"/>
              <a:t> 5.1. program által.</a:t>
            </a:r>
          </a:p>
          <a:p>
            <a:r>
              <a:rPr lang="hu-HU" b="1" dirty="0"/>
              <a:t>Jelen állapot szerint, az átvételi engedély kiadásával egy időben kerül kiadásra a továbbítási engedély is, </a:t>
            </a:r>
            <a:r>
              <a:rPr lang="hu-HU" b="1" dirty="0">
                <a:solidFill>
                  <a:srgbClr val="FF0000"/>
                </a:solidFill>
              </a:rPr>
              <a:t>eltérően a MÁV-tól</a:t>
            </a:r>
            <a:r>
              <a:rPr lang="hu-HU" b="1" dirty="0"/>
              <a:t>.</a:t>
            </a:r>
          </a:p>
          <a:p>
            <a:endParaRPr lang="hu-HU" b="1" dirty="0"/>
          </a:p>
          <a:p>
            <a:r>
              <a:rPr lang="hu-HU" b="1" dirty="0"/>
              <a:t>Az általános érvényű átvételi engedélyek a GYSEV VEZIR / MÁV FOR rendszer által a feladási, rendeltetési állomásra, vagy nemzetközi forgalomban a be/kilépő határállomásra kerülnek a VEZIR / FOR párbeszéd által letöltésre, valamint MÁV érintettség esetében a MÁV részére átadásra a két PVÜ megállapodásának megfelelően.</a:t>
            </a:r>
          </a:p>
        </p:txBody>
      </p:sp>
    </p:spTree>
    <p:extLst>
      <p:ext uri="{BB962C8B-B14F-4D97-AF65-F5344CB8AC3E}">
        <p14:creationId xmlns:p14="http://schemas.microsoft.com/office/powerpoint/2010/main" val="356719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Elérhetőségek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323820" y="1571617"/>
            <a:ext cx="8501122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r>
              <a:rPr lang="hu-HU" sz="2000" i="0" kern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HÜSZ alapján:</a:t>
            </a:r>
            <a:endParaRPr lang="hu-H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GYSEV Zrt. - Pályavasúti Üzletág Forgalom </a:t>
            </a:r>
          </a:p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Cím: H-9400 Sopron, Állomás utca 2. 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Telefon: +36-99-577-065 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sondertrp@gysev.hu </a:t>
            </a:r>
          </a:p>
          <a:p>
            <a:endParaRPr lang="hu-HU" sz="14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Saját elérhetőségeim:</a:t>
            </a:r>
          </a:p>
          <a:p>
            <a:r>
              <a:rPr lang="hu-HU" i="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Krizonits Zsolt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Cím: H-9700 Szombathely, Vasút utca 8.</a:t>
            </a:r>
          </a:p>
          <a:p>
            <a:r>
              <a:rPr lang="hu-HU" i="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Telefon: +36-30-667-7643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krizonitszs@gysev.hu</a:t>
            </a:r>
            <a:endParaRPr lang="hu-HU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65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57F81F-F0B9-4609-8F72-86E67E29070D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0" dirty="0">
                <a:latin typeface="Futura LT Pro Light" panose="020B0402020204020303" pitchFamily="34" charset="-18"/>
                <a:ea typeface="+mj-ea"/>
                <a:cs typeface="+mj-cs"/>
              </a:rPr>
              <a:t>CÍM HELYE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B8B8CFE-D035-4151-8764-DE3839506E7A}"/>
              </a:ext>
            </a:extLst>
          </p:cNvPr>
          <p:cNvSpPr txBox="1">
            <a:spLocks/>
          </p:cNvSpPr>
          <p:nvPr/>
        </p:nvSpPr>
        <p:spPr>
          <a:xfrm>
            <a:off x="323820" y="1571617"/>
            <a:ext cx="8501122" cy="4343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pPr algn="ctr"/>
            <a:r>
              <a:rPr lang="hu-HU" sz="6000" i="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Köszönöm a figyelmet.</a:t>
            </a:r>
          </a:p>
          <a:p>
            <a:r>
              <a:rPr lang="hu-HU" sz="1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Pro Book" panose="020B0502020204020303" pitchFamily="34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569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B17CA2-26D6-4A65-BC47-E1827C0D4D53}"/>
              </a:ext>
            </a:extLst>
          </p:cNvPr>
          <p:cNvSpPr txBox="1">
            <a:spLocks/>
          </p:cNvSpPr>
          <p:nvPr/>
        </p:nvSpPr>
        <p:spPr>
          <a:xfrm>
            <a:off x="1757394" y="639783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GYSEV RK ELJÁRÁSREND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E0C85F05-0D96-47CD-AE43-7E7FC87560BA}"/>
              </a:ext>
            </a:extLst>
          </p:cNvPr>
          <p:cNvSpPr txBox="1">
            <a:spLocks/>
          </p:cNvSpPr>
          <p:nvPr/>
        </p:nvSpPr>
        <p:spPr>
          <a:xfrm>
            <a:off x="383381" y="1580377"/>
            <a:ext cx="531019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dirty="0">
                <a:latin typeface="Futura PT Bold" panose="020B0902020204020203" pitchFamily="34" charset="-18"/>
                <a:ea typeface="+mj-ea"/>
                <a:cs typeface="+mj-cs"/>
              </a:rPr>
              <a:t>01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Bold" panose="020B0902020204020203" pitchFamily="34" charset="-18"/>
              <a:ea typeface="+mj-ea"/>
              <a:cs typeface="+mj-cs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1EFEAD2F-170C-4E16-98E5-8CD925DDD421}"/>
              </a:ext>
            </a:extLst>
          </p:cNvPr>
          <p:cNvSpPr txBox="1">
            <a:spLocks/>
          </p:cNvSpPr>
          <p:nvPr/>
        </p:nvSpPr>
        <p:spPr>
          <a:xfrm>
            <a:off x="383381" y="2366193"/>
            <a:ext cx="531019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dirty="0">
                <a:latin typeface="Futura PT Bold" panose="020B0902020204020203" pitchFamily="34" charset="-18"/>
                <a:ea typeface="+mj-ea"/>
                <a:cs typeface="+mj-cs"/>
              </a:rPr>
              <a:t>02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Bold" panose="020B0902020204020203" pitchFamily="34" charset="-18"/>
              <a:ea typeface="+mj-ea"/>
              <a:cs typeface="+mj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DDC03F2-C8B8-4EE7-986B-6E443A362C41}"/>
              </a:ext>
            </a:extLst>
          </p:cNvPr>
          <p:cNvSpPr txBox="1">
            <a:spLocks/>
          </p:cNvSpPr>
          <p:nvPr/>
        </p:nvSpPr>
        <p:spPr>
          <a:xfrm>
            <a:off x="383380" y="3142485"/>
            <a:ext cx="531019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dirty="0">
                <a:latin typeface="Futura PT Bold" panose="020B0902020204020203" pitchFamily="34" charset="-18"/>
                <a:ea typeface="+mj-ea"/>
                <a:cs typeface="+mj-cs"/>
              </a:rPr>
              <a:t>03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Bold" panose="020B0902020204020203" pitchFamily="34" charset="-18"/>
              <a:ea typeface="+mj-ea"/>
              <a:cs typeface="+mj-cs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BFD624B4-AA6D-4A25-B952-B51058E8179C}"/>
              </a:ext>
            </a:extLst>
          </p:cNvPr>
          <p:cNvSpPr txBox="1">
            <a:spLocks/>
          </p:cNvSpPr>
          <p:nvPr/>
        </p:nvSpPr>
        <p:spPr>
          <a:xfrm>
            <a:off x="383379" y="3918777"/>
            <a:ext cx="531019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dirty="0">
                <a:latin typeface="Futura PT Bold" panose="020B0902020204020203" pitchFamily="34" charset="-18"/>
                <a:ea typeface="+mj-ea"/>
                <a:cs typeface="+mj-cs"/>
              </a:rPr>
              <a:t>04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Bold" panose="020B0902020204020203" pitchFamily="34" charset="-18"/>
              <a:ea typeface="+mj-ea"/>
              <a:cs typeface="+mj-cs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547FF7E8-072B-4C8F-89D1-2E106A31FE49}"/>
              </a:ext>
            </a:extLst>
          </p:cNvPr>
          <p:cNvSpPr txBox="1">
            <a:spLocks/>
          </p:cNvSpPr>
          <p:nvPr/>
        </p:nvSpPr>
        <p:spPr>
          <a:xfrm>
            <a:off x="383378" y="4695069"/>
            <a:ext cx="531019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dirty="0">
                <a:latin typeface="Futura PT Bold" panose="020B0902020204020203" pitchFamily="34" charset="-18"/>
                <a:ea typeface="+mj-ea"/>
                <a:cs typeface="+mj-cs"/>
              </a:rPr>
              <a:t>05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Bold" panose="020B0902020204020203" pitchFamily="34" charset="-18"/>
              <a:ea typeface="+mj-ea"/>
              <a:cs typeface="+mj-cs"/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5DDAF995-4A44-47A3-9A12-E2B92E0D96AA}"/>
              </a:ext>
            </a:extLst>
          </p:cNvPr>
          <p:cNvSpPr txBox="1">
            <a:spLocks/>
          </p:cNvSpPr>
          <p:nvPr/>
        </p:nvSpPr>
        <p:spPr>
          <a:xfrm>
            <a:off x="383377" y="5471361"/>
            <a:ext cx="531019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dirty="0">
                <a:latin typeface="Futura PT Bold" panose="020B0902020204020203" pitchFamily="34" charset="-18"/>
                <a:ea typeface="+mj-ea"/>
                <a:cs typeface="+mj-cs"/>
              </a:rPr>
              <a:t>06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Bold" panose="020B0902020204020203" pitchFamily="34" charset="-18"/>
              <a:ea typeface="+mj-ea"/>
              <a:cs typeface="+mj-cs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C11F1D18-B9F8-41EC-8149-0FC0FFAED4DB}"/>
              </a:ext>
            </a:extLst>
          </p:cNvPr>
          <p:cNvSpPr txBox="1">
            <a:spLocks/>
          </p:cNvSpPr>
          <p:nvPr/>
        </p:nvSpPr>
        <p:spPr>
          <a:xfrm>
            <a:off x="1004919" y="1766908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0" dirty="0">
                <a:latin typeface="Futura LT Pro Light" panose="020B0402020204020303" pitchFamily="34" charset="-18"/>
                <a:ea typeface="+mj-ea"/>
                <a:cs typeface="+mj-cs"/>
              </a:rPr>
              <a:t>Kezdőlap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6658133C-19E4-4BB2-82CC-3DF8E12B2D86}"/>
              </a:ext>
            </a:extLst>
          </p:cNvPr>
          <p:cNvSpPr txBox="1">
            <a:spLocks/>
          </p:cNvSpPr>
          <p:nvPr/>
        </p:nvSpPr>
        <p:spPr>
          <a:xfrm>
            <a:off x="1004919" y="2541608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0" dirty="0">
                <a:latin typeface="Futura LT Pro Light" panose="020B0402020204020303" pitchFamily="34" charset="-18"/>
                <a:ea typeface="+mj-ea"/>
                <a:cs typeface="+mj-cs"/>
              </a:rPr>
              <a:t>Általános tudnivalók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2E44C644-DC16-41D7-9A3E-F26213CCBF1C}"/>
              </a:ext>
            </a:extLst>
          </p:cNvPr>
          <p:cNvSpPr txBox="1">
            <a:spLocks/>
          </p:cNvSpPr>
          <p:nvPr/>
        </p:nvSpPr>
        <p:spPr>
          <a:xfrm>
            <a:off x="1004919" y="3329008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0" dirty="0">
                <a:latin typeface="Futura LT Pro Light" panose="020B0402020204020303" pitchFamily="34" charset="-18"/>
                <a:ea typeface="+mj-ea"/>
                <a:cs typeface="+mj-cs"/>
              </a:rPr>
              <a:t>Az engedélyek vizsgálata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LT Pro Light" panose="020B0402020204020303" pitchFamily="34" charset="-18"/>
              <a:ea typeface="+mj-ea"/>
              <a:cs typeface="+mj-cs"/>
            </a:endParaRP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3DDE4A2E-455A-4D11-A419-11FF0EB012F2}"/>
              </a:ext>
            </a:extLst>
          </p:cNvPr>
          <p:cNvSpPr txBox="1">
            <a:spLocks/>
          </p:cNvSpPr>
          <p:nvPr/>
        </p:nvSpPr>
        <p:spPr>
          <a:xfrm>
            <a:off x="1004919" y="4091008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Az engedélyek vizsgálata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0D5415E6-3F4B-48EE-B993-A2DB295F95D0}"/>
              </a:ext>
            </a:extLst>
          </p:cNvPr>
          <p:cNvSpPr txBox="1">
            <a:spLocks/>
          </p:cNvSpPr>
          <p:nvPr/>
        </p:nvSpPr>
        <p:spPr>
          <a:xfrm>
            <a:off x="1004919" y="4878408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Elérhetőségek</a:t>
            </a:r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ACE20763-6513-4DD3-A57E-B4F77EC73BDE}"/>
              </a:ext>
            </a:extLst>
          </p:cNvPr>
          <p:cNvSpPr txBox="1">
            <a:spLocks/>
          </p:cNvSpPr>
          <p:nvPr/>
        </p:nvSpPr>
        <p:spPr>
          <a:xfrm>
            <a:off x="1004919" y="5653108"/>
            <a:ext cx="7119905" cy="4270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Pro Light" panose="020B0402020204020303" pitchFamily="34" charset="-18"/>
                <a:ea typeface="+mj-ea"/>
                <a:cs typeface="+mj-cs"/>
              </a:rPr>
              <a:t>Köszönet</a:t>
            </a:r>
          </a:p>
        </p:txBody>
      </p:sp>
    </p:spTree>
    <p:extLst>
      <p:ext uri="{BB962C8B-B14F-4D97-AF65-F5344CB8AC3E}">
        <p14:creationId xmlns:p14="http://schemas.microsoft.com/office/powerpoint/2010/main" val="277422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391</Words>
  <Application>Microsoft Office PowerPoint</Application>
  <PresentationFormat>Szélesvásznú</PresentationFormat>
  <Paragraphs>48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Futura LT Pro Book</vt:lpstr>
      <vt:lpstr>Futura LT Pro Light</vt:lpstr>
      <vt:lpstr>Futura PT Bold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Péter István</dc:creator>
  <cp:lastModifiedBy>Krizonits Zsolt</cp:lastModifiedBy>
  <cp:revision>12</cp:revision>
  <dcterms:created xsi:type="dcterms:W3CDTF">2021-10-12T15:28:39Z</dcterms:created>
  <dcterms:modified xsi:type="dcterms:W3CDTF">2025-06-03T09:21:43Z</dcterms:modified>
</cp:coreProperties>
</file>