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90" r:id="rId3"/>
    <p:sldId id="432" r:id="rId4"/>
    <p:sldId id="409" r:id="rId5"/>
    <p:sldId id="386" r:id="rId6"/>
    <p:sldId id="439" r:id="rId7"/>
    <p:sldId id="441" r:id="rId8"/>
    <p:sldId id="440" r:id="rId9"/>
    <p:sldId id="408" r:id="rId10"/>
    <p:sldId id="442" r:id="rId11"/>
    <p:sldId id="450" r:id="rId12"/>
    <p:sldId id="443" r:id="rId13"/>
    <p:sldId id="451" r:id="rId14"/>
    <p:sldId id="448" r:id="rId15"/>
    <p:sldId id="449" r:id="rId16"/>
    <p:sldId id="444" r:id="rId17"/>
    <p:sldId id="265" r:id="rId18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A66"/>
    <a:srgbClr val="5EC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70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-53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HHD_be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HHD_be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2024\VEZIR_LASSUMENET%20%202024_11_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HHD_be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HHD_bev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Szolgáltatásokat igénybe vevő társaságok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Társaság!$A$3:$A$15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Társaság!$B$3:$B$15</c:f>
              <c:numCache>
                <c:formatCode>General</c:formatCode>
                <c:ptCount val="13"/>
                <c:pt idx="0">
                  <c:v>23</c:v>
                </c:pt>
                <c:pt idx="1">
                  <c:v>27</c:v>
                </c:pt>
                <c:pt idx="2">
                  <c:v>30</c:v>
                </c:pt>
                <c:pt idx="3">
                  <c:v>37</c:v>
                </c:pt>
                <c:pt idx="4">
                  <c:v>31</c:v>
                </c:pt>
                <c:pt idx="5">
                  <c:v>36</c:v>
                </c:pt>
                <c:pt idx="6">
                  <c:v>34</c:v>
                </c:pt>
                <c:pt idx="7">
                  <c:v>34</c:v>
                </c:pt>
                <c:pt idx="8">
                  <c:v>39</c:v>
                </c:pt>
                <c:pt idx="9">
                  <c:v>42</c:v>
                </c:pt>
                <c:pt idx="10">
                  <c:v>41</c:v>
                </c:pt>
                <c:pt idx="11">
                  <c:v>41</c:v>
                </c:pt>
                <c:pt idx="1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0-4305-A5E5-861675206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646152"/>
        <c:axId val="3896468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Társaság!$A$3:$A$15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Társaság!$A$3:$A$15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F30-4305-A5E5-86167520614F}"/>
                  </c:ext>
                </c:extLst>
              </c15:ser>
            </c15:filteredBarSeries>
          </c:ext>
        </c:extLst>
      </c:barChart>
      <c:catAx>
        <c:axId val="38964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9646872"/>
        <c:crosses val="autoZero"/>
        <c:auto val="1"/>
        <c:lblAlgn val="ctr"/>
        <c:lblOffset val="100"/>
        <c:noMultiLvlLbl val="0"/>
      </c:catAx>
      <c:valAx>
        <c:axId val="389646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964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H</a:t>
            </a:r>
            <a:r>
              <a:rPr lang="en-US"/>
              <a:t>hd </a:t>
            </a:r>
            <a:r>
              <a:rPr lang="hu-HU"/>
              <a:t>bevétel mFt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Hhd!$D$2</c:f>
              <c:strCache>
                <c:ptCount val="1"/>
                <c:pt idx="0">
                  <c:v>Személy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Hhd!$A$3:$A$10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Hhd!$D$3:$D$10</c:f>
              <c:numCache>
                <c:formatCode>#,##0</c:formatCode>
                <c:ptCount val="8"/>
                <c:pt idx="0">
                  <c:v>4671.5829140362302</c:v>
                </c:pt>
                <c:pt idx="1">
                  <c:v>4876.3721661201598</c:v>
                </c:pt>
                <c:pt idx="2">
                  <c:v>4926.5703752993804</c:v>
                </c:pt>
                <c:pt idx="3">
                  <c:v>4854.1536620294</c:v>
                </c:pt>
                <c:pt idx="4">
                  <c:v>5001.4538250422402</c:v>
                </c:pt>
                <c:pt idx="5">
                  <c:v>5284.1202696182099</c:v>
                </c:pt>
                <c:pt idx="6">
                  <c:v>5186.3709942716496</c:v>
                </c:pt>
                <c:pt idx="7">
                  <c:v>5087.4717146364801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4-4042-9E2A-B8211A63FB90}"/>
            </c:ext>
          </c:extLst>
        </c:ser>
        <c:ser>
          <c:idx val="1"/>
          <c:order val="1"/>
          <c:tx>
            <c:strRef>
              <c:f>Hhd!$H$2</c:f>
              <c:strCache>
                <c:ptCount val="1"/>
                <c:pt idx="0">
                  <c:v>Teher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Hhd!$A$3:$A$10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Hhd!$H$3:$H$10</c:f>
              <c:numCache>
                <c:formatCode>#,##0</c:formatCode>
                <c:ptCount val="8"/>
                <c:pt idx="0">
                  <c:v>1451.0422897250201</c:v>
                </c:pt>
                <c:pt idx="1">
                  <c:v>1713.64100738978</c:v>
                </c:pt>
                <c:pt idx="2">
                  <c:v>1684.8325417839501</c:v>
                </c:pt>
                <c:pt idx="3">
                  <c:v>1641.4529847741001</c:v>
                </c:pt>
                <c:pt idx="4">
                  <c:v>1671.62063864834</c:v>
                </c:pt>
                <c:pt idx="5">
                  <c:v>1686.7146160233101</c:v>
                </c:pt>
                <c:pt idx="6">
                  <c:v>1403.4215705550901</c:v>
                </c:pt>
                <c:pt idx="7">
                  <c:v>1609.1744315215001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84-4042-9E2A-B8211A63FB90}"/>
            </c:ext>
          </c:extLst>
        </c:ser>
        <c:ser>
          <c:idx val="2"/>
          <c:order val="2"/>
          <c:tx>
            <c:strRef>
              <c:f>Hhd!$M$2</c:f>
              <c:strCache>
                <c:ptCount val="1"/>
                <c:pt idx="0">
                  <c:v>Mozdony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Hhd!$A$3:$A$10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Hhd!$M$3:$M$10</c:f>
              <c:numCache>
                <c:formatCode>#,##0</c:formatCode>
                <c:ptCount val="8"/>
                <c:pt idx="0">
                  <c:v>236.90256023556199</c:v>
                </c:pt>
                <c:pt idx="1">
                  <c:v>270.245037391832</c:v>
                </c:pt>
                <c:pt idx="2">
                  <c:v>208.39721056335</c:v>
                </c:pt>
                <c:pt idx="3">
                  <c:v>185.63906316153</c:v>
                </c:pt>
                <c:pt idx="4">
                  <c:v>182.492591004551</c:v>
                </c:pt>
                <c:pt idx="5">
                  <c:v>249.06072949303999</c:v>
                </c:pt>
                <c:pt idx="6">
                  <c:v>208.85365524203999</c:v>
                </c:pt>
                <c:pt idx="7">
                  <c:v>238.61820101937599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84-4042-9E2A-B8211A63F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1189016"/>
        <c:axId val="591181800"/>
        <c:axId val="0"/>
      </c:bar3DChart>
      <c:catAx>
        <c:axId val="59118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1181800"/>
        <c:crosses val="autoZero"/>
        <c:auto val="1"/>
        <c:lblAlgn val="ctr"/>
        <c:lblOffset val="100"/>
        <c:noMultiLvlLbl val="0"/>
      </c:catAx>
      <c:valAx>
        <c:axId val="59118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118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Lassújelek aránya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53-4B74-92B4-441A8196E0A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53-4B74-92B4-441A8196E0AE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53-4B74-92B4-441A8196E0A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53-4B74-92B4-441A8196E0AE}"/>
              </c:ext>
            </c:extLst>
          </c:dPt>
          <c:cat>
            <c:strRef>
              <c:f>Munka1!$A$3:$A$6</c:f>
              <c:strCache>
                <c:ptCount val="4"/>
                <c:pt idx="0">
                  <c:v>Állandó</c:v>
                </c:pt>
                <c:pt idx="1">
                  <c:v>Ideiglenes</c:v>
                </c:pt>
                <c:pt idx="2">
                  <c:v>22-es vonal</c:v>
                </c:pt>
                <c:pt idx="3">
                  <c:v>Nincs</c:v>
                </c:pt>
              </c:strCache>
            </c:strRef>
          </c:cat>
          <c:val>
            <c:numRef>
              <c:f>Munka1!$B$3:$B$6</c:f>
              <c:numCache>
                <c:formatCode>General</c:formatCode>
                <c:ptCount val="4"/>
                <c:pt idx="0">
                  <c:v>30484.799999999999</c:v>
                </c:pt>
                <c:pt idx="1">
                  <c:v>10626.1</c:v>
                </c:pt>
                <c:pt idx="2">
                  <c:v>22200</c:v>
                </c:pt>
                <c:pt idx="3">
                  <c:v>399589.1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53-4B74-92B4-441A8196E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819412760320844"/>
          <c:y val="0.18273577891486392"/>
          <c:w val="0.19362227394422096"/>
          <c:h val="0.3096057414835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K</a:t>
            </a:r>
            <a:r>
              <a:rPr lang="en-US"/>
              <a:t>alkulált menetidő veszteség (perc)</a:t>
            </a:r>
            <a:r>
              <a:rPr lang="hu-HU"/>
              <a:t> vonalanként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lassújel!$B$2</c:f>
              <c:strCache>
                <c:ptCount val="1"/>
                <c:pt idx="0">
                  <c:v>1d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lassújel!$A$3:$A$11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lassújel!$B$3:$B$11</c:f>
              <c:numCache>
                <c:formatCode>General</c:formatCode>
                <c:ptCount val="9"/>
                <c:pt idx="0">
                  <c:v>5.8</c:v>
                </c:pt>
                <c:pt idx="1">
                  <c:v>6.4</c:v>
                </c:pt>
                <c:pt idx="2">
                  <c:v>5.0999999999999996</c:v>
                </c:pt>
                <c:pt idx="3">
                  <c:v>1</c:v>
                </c:pt>
                <c:pt idx="4">
                  <c:v>1.1000000000000001</c:v>
                </c:pt>
                <c:pt idx="5">
                  <c:v>1</c:v>
                </c:pt>
                <c:pt idx="6">
                  <c:v>1.2</c:v>
                </c:pt>
                <c:pt idx="7">
                  <c:v>1.1000000000000001</c:v>
                </c:pt>
                <c:pt idx="8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86-4A34-B88C-91B57DC67536}"/>
            </c:ext>
          </c:extLst>
        </c:ser>
        <c:ser>
          <c:idx val="1"/>
          <c:order val="1"/>
          <c:tx>
            <c:strRef>
              <c:f>lassújel!$C$2</c:f>
              <c:strCache>
                <c:ptCount val="1"/>
                <c:pt idx="0">
                  <c:v>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lassújel!$A$3:$A$11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lassújel!$C$3:$C$11</c:f>
              <c:numCache>
                <c:formatCode>General</c:formatCode>
                <c:ptCount val="9"/>
                <c:pt idx="0">
                  <c:v>2.7</c:v>
                </c:pt>
                <c:pt idx="1">
                  <c:v>2.5</c:v>
                </c:pt>
                <c:pt idx="2">
                  <c:v>2.6</c:v>
                </c:pt>
                <c:pt idx="3">
                  <c:v>3.6</c:v>
                </c:pt>
                <c:pt idx="4">
                  <c:v>3.6</c:v>
                </c:pt>
                <c:pt idx="5">
                  <c:v>3.1</c:v>
                </c:pt>
                <c:pt idx="6">
                  <c:v>4</c:v>
                </c:pt>
                <c:pt idx="7">
                  <c:v>4.2</c:v>
                </c:pt>
                <c:pt idx="8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86-4A34-B88C-91B57DC67536}"/>
            </c:ext>
          </c:extLst>
        </c:ser>
        <c:ser>
          <c:idx val="2"/>
          <c:order val="2"/>
          <c:tx>
            <c:strRef>
              <c:f>lassújel!$D$2</c:f>
              <c:strCache>
                <c:ptCount val="1"/>
                <c:pt idx="0">
                  <c:v>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lassújel!$A$3:$A$11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lassújel!$D$3:$D$11</c:f>
              <c:numCache>
                <c:formatCode>General</c:formatCode>
                <c:ptCount val="9"/>
                <c:pt idx="0">
                  <c:v>0.3</c:v>
                </c:pt>
                <c:pt idx="1">
                  <c:v>2.7</c:v>
                </c:pt>
                <c:pt idx="2">
                  <c:v>3.6</c:v>
                </c:pt>
                <c:pt idx="3">
                  <c:v>5.4</c:v>
                </c:pt>
                <c:pt idx="4">
                  <c:v>3.3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86-4A34-B88C-91B57DC67536}"/>
            </c:ext>
          </c:extLst>
        </c:ser>
        <c:ser>
          <c:idx val="3"/>
          <c:order val="3"/>
          <c:tx>
            <c:strRef>
              <c:f>lassújel!$E$2</c:f>
              <c:strCache>
                <c:ptCount val="1"/>
                <c:pt idx="0">
                  <c:v>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lassújel!$A$3:$A$11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lassújel!$E$3:$E$11</c:f>
              <c:numCache>
                <c:formatCode>General</c:formatCode>
                <c:ptCount val="9"/>
                <c:pt idx="0">
                  <c:v>1.6</c:v>
                </c:pt>
                <c:pt idx="1">
                  <c:v>2.2000000000000002</c:v>
                </c:pt>
                <c:pt idx="2">
                  <c:v>5</c:v>
                </c:pt>
                <c:pt idx="3">
                  <c:v>5</c:v>
                </c:pt>
                <c:pt idx="4">
                  <c:v>4.7</c:v>
                </c:pt>
                <c:pt idx="5">
                  <c:v>4.3</c:v>
                </c:pt>
                <c:pt idx="6">
                  <c:v>6.5</c:v>
                </c:pt>
                <c:pt idx="7">
                  <c:v>7.9</c:v>
                </c:pt>
                <c:pt idx="8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86-4A34-B88C-91B57DC67536}"/>
            </c:ext>
          </c:extLst>
        </c:ser>
        <c:ser>
          <c:idx val="4"/>
          <c:order val="4"/>
          <c:tx>
            <c:strRef>
              <c:f>lassújel!$F$2</c:f>
              <c:strCache>
                <c:ptCount val="1"/>
                <c:pt idx="0">
                  <c:v>16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lassújel!$A$3:$A$11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lassújel!$F$3:$F$11</c:f>
              <c:numCache>
                <c:formatCode>General</c:formatCode>
                <c:ptCount val="9"/>
                <c:pt idx="0">
                  <c:v>4.2</c:v>
                </c:pt>
                <c:pt idx="1">
                  <c:v>4.2</c:v>
                </c:pt>
                <c:pt idx="2">
                  <c:v>6.3</c:v>
                </c:pt>
                <c:pt idx="3">
                  <c:v>5.9</c:v>
                </c:pt>
                <c:pt idx="4">
                  <c:v>5.7</c:v>
                </c:pt>
                <c:pt idx="5">
                  <c:v>6.1</c:v>
                </c:pt>
                <c:pt idx="6">
                  <c:v>4.8</c:v>
                </c:pt>
                <c:pt idx="7">
                  <c:v>4.4000000000000004</c:v>
                </c:pt>
                <c:pt idx="8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86-4A34-B88C-91B57DC67536}"/>
            </c:ext>
          </c:extLst>
        </c:ser>
        <c:ser>
          <c:idx val="5"/>
          <c:order val="5"/>
          <c:tx>
            <c:strRef>
              <c:f>lassújel!$G$2</c:f>
              <c:strCache>
                <c:ptCount val="1"/>
                <c:pt idx="0">
                  <c:v>17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lassújel!$A$3:$A$11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lassújel!$G$3:$G$11</c:f>
              <c:numCache>
                <c:formatCode>General</c:formatCode>
                <c:ptCount val="9"/>
                <c:pt idx="0">
                  <c:v>3.1</c:v>
                </c:pt>
                <c:pt idx="1">
                  <c:v>2.8</c:v>
                </c:pt>
                <c:pt idx="2">
                  <c:v>4.3</c:v>
                </c:pt>
                <c:pt idx="3">
                  <c:v>5.7</c:v>
                </c:pt>
                <c:pt idx="4">
                  <c:v>5.6</c:v>
                </c:pt>
                <c:pt idx="5">
                  <c:v>5.3</c:v>
                </c:pt>
                <c:pt idx="6">
                  <c:v>6.2</c:v>
                </c:pt>
                <c:pt idx="7">
                  <c:v>5.5</c:v>
                </c:pt>
                <c:pt idx="8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86-4A34-B88C-91B57DC67536}"/>
            </c:ext>
          </c:extLst>
        </c:ser>
        <c:ser>
          <c:idx val="6"/>
          <c:order val="6"/>
          <c:tx>
            <c:strRef>
              <c:f>lassújel!$H$2</c:f>
              <c:strCache>
                <c:ptCount val="1"/>
                <c:pt idx="0">
                  <c:v>18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lassújel!$A$3:$A$11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lassújel!$H$3:$H$11</c:f>
              <c:numCache>
                <c:formatCode>General</c:formatCode>
                <c:ptCount val="9"/>
                <c:pt idx="0">
                  <c:v>2.8</c:v>
                </c:pt>
                <c:pt idx="1">
                  <c:v>3.9</c:v>
                </c:pt>
                <c:pt idx="2">
                  <c:v>4.2</c:v>
                </c:pt>
                <c:pt idx="3">
                  <c:v>1.8</c:v>
                </c:pt>
                <c:pt idx="4">
                  <c:v>3.8</c:v>
                </c:pt>
                <c:pt idx="5">
                  <c:v>4.2</c:v>
                </c:pt>
                <c:pt idx="6">
                  <c:v>4.5</c:v>
                </c:pt>
                <c:pt idx="7">
                  <c:v>2.6</c:v>
                </c:pt>
                <c:pt idx="8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C86-4A34-B88C-91B57DC67536}"/>
            </c:ext>
          </c:extLst>
        </c:ser>
        <c:ser>
          <c:idx val="7"/>
          <c:order val="7"/>
          <c:tx>
            <c:strRef>
              <c:f>lassújel!$I$2</c:f>
              <c:strCache>
                <c:ptCount val="1"/>
                <c:pt idx="0">
                  <c:v>20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lassújel!$A$3:$A$11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lassújel!$I$3:$I$11</c:f>
              <c:numCache>
                <c:formatCode>General</c:formatCode>
                <c:ptCount val="9"/>
                <c:pt idx="0">
                  <c:v>0.7</c:v>
                </c:pt>
                <c:pt idx="1">
                  <c:v>2.2000000000000002</c:v>
                </c:pt>
                <c:pt idx="2">
                  <c:v>4.5</c:v>
                </c:pt>
                <c:pt idx="3">
                  <c:v>6.5</c:v>
                </c:pt>
                <c:pt idx="4">
                  <c:v>2.9</c:v>
                </c:pt>
                <c:pt idx="5">
                  <c:v>2.7</c:v>
                </c:pt>
                <c:pt idx="6">
                  <c:v>4.3</c:v>
                </c:pt>
                <c:pt idx="7">
                  <c:v>1.6</c:v>
                </c:pt>
                <c:pt idx="8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C86-4A34-B88C-91B57DC67536}"/>
            </c:ext>
          </c:extLst>
        </c:ser>
        <c:ser>
          <c:idx val="8"/>
          <c:order val="8"/>
          <c:tx>
            <c:strRef>
              <c:f>lassújel!$J$2</c:f>
              <c:strCache>
                <c:ptCount val="1"/>
                <c:pt idx="0">
                  <c:v>21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lassújel!$A$3:$A$11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lassújel!$J$3:$J$11</c:f>
              <c:numCache>
                <c:formatCode>General</c:formatCode>
                <c:ptCount val="9"/>
                <c:pt idx="0">
                  <c:v>2.6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2.4</c:v>
                </c:pt>
                <c:pt idx="6">
                  <c:v>2.4</c:v>
                </c:pt>
                <c:pt idx="7">
                  <c:v>2.4</c:v>
                </c:pt>
                <c:pt idx="8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C86-4A34-B88C-91B57DC67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612408"/>
        <c:axId val="525618312"/>
      </c:lineChart>
      <c:catAx>
        <c:axId val="52561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5618312"/>
        <c:crosses val="autoZero"/>
        <c:auto val="1"/>
        <c:lblAlgn val="ctr"/>
        <c:lblOffset val="100"/>
        <c:noMultiLvlLbl val="0"/>
      </c:catAx>
      <c:valAx>
        <c:axId val="52561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561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</a:t>
            </a:r>
            <a:r>
              <a:rPr lang="hu-HU"/>
              <a:t>iztosítóberendezési hibák (db)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'biztber hiba'!$B$1</c:f>
              <c:strCache>
                <c:ptCount val="1"/>
                <c:pt idx="0">
                  <c:v>Állomási berendezés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'biztber hiba'!$A$2:$A$10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'biztber hiba'!$B$2:$B$10</c:f>
              <c:numCache>
                <c:formatCode>General</c:formatCode>
                <c:ptCount val="9"/>
                <c:pt idx="0">
                  <c:v>2306</c:v>
                </c:pt>
                <c:pt idx="1">
                  <c:v>1491</c:v>
                </c:pt>
                <c:pt idx="2">
                  <c:v>1557</c:v>
                </c:pt>
                <c:pt idx="3">
                  <c:v>1714</c:v>
                </c:pt>
                <c:pt idx="4">
                  <c:v>1577</c:v>
                </c:pt>
                <c:pt idx="5">
                  <c:v>1678</c:v>
                </c:pt>
                <c:pt idx="6">
                  <c:v>1699</c:v>
                </c:pt>
                <c:pt idx="7">
                  <c:v>1616</c:v>
                </c:pt>
                <c:pt idx="8">
                  <c:v>1404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0-4791-B5D8-73CE44C878A2}"/>
            </c:ext>
          </c:extLst>
        </c:ser>
        <c:ser>
          <c:idx val="1"/>
          <c:order val="1"/>
          <c:tx>
            <c:strRef>
              <c:f>'biztber hiba'!$C$1</c:f>
              <c:strCache>
                <c:ptCount val="1"/>
                <c:pt idx="0">
                  <c:v>Vonali berendezés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'biztber hiba'!$A$2:$A$10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'biztber hiba'!$C$2:$C$10</c:f>
              <c:numCache>
                <c:formatCode>General</c:formatCode>
                <c:ptCount val="9"/>
                <c:pt idx="0">
                  <c:v>819</c:v>
                </c:pt>
                <c:pt idx="1">
                  <c:v>500</c:v>
                </c:pt>
                <c:pt idx="2">
                  <c:v>562</c:v>
                </c:pt>
                <c:pt idx="3">
                  <c:v>647</c:v>
                </c:pt>
                <c:pt idx="4">
                  <c:v>644</c:v>
                </c:pt>
                <c:pt idx="5">
                  <c:v>500</c:v>
                </c:pt>
                <c:pt idx="6">
                  <c:v>531</c:v>
                </c:pt>
                <c:pt idx="7">
                  <c:v>625</c:v>
                </c:pt>
                <c:pt idx="8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D0-4791-B5D8-73CE44C878A2}"/>
            </c:ext>
          </c:extLst>
        </c:ser>
        <c:ser>
          <c:idx val="2"/>
          <c:order val="2"/>
          <c:tx>
            <c:strRef>
              <c:f>'biztber hiba'!$D$1</c:f>
              <c:strCache>
                <c:ptCount val="1"/>
                <c:pt idx="0">
                  <c:v>Vonali sorompó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'biztber hiba'!$A$2:$A$10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'biztber hiba'!$D$2:$D$10</c:f>
              <c:numCache>
                <c:formatCode>General</c:formatCode>
                <c:ptCount val="9"/>
                <c:pt idx="0">
                  <c:v>1146</c:v>
                </c:pt>
                <c:pt idx="1">
                  <c:v>1089</c:v>
                </c:pt>
                <c:pt idx="2">
                  <c:v>647</c:v>
                </c:pt>
                <c:pt idx="3">
                  <c:v>929</c:v>
                </c:pt>
                <c:pt idx="4">
                  <c:v>688</c:v>
                </c:pt>
                <c:pt idx="5">
                  <c:v>637</c:v>
                </c:pt>
                <c:pt idx="6">
                  <c:v>476</c:v>
                </c:pt>
                <c:pt idx="7">
                  <c:v>434</c:v>
                </c:pt>
                <c:pt idx="8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D0-4791-B5D8-73CE44C87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610688"/>
        <c:axId val="397608168"/>
      </c:areaChart>
      <c:catAx>
        <c:axId val="39761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7608168"/>
        <c:crosses val="autoZero"/>
        <c:auto val="1"/>
        <c:lblAlgn val="ctr"/>
        <c:lblOffset val="100"/>
        <c:noMultiLvlLbl val="0"/>
      </c:catAx>
      <c:valAx>
        <c:axId val="39760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7610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74742-2808-42EC-89BE-F12E13292038}" type="datetimeFigureOut">
              <a:rPr lang="hu-HU" smtClean="0"/>
              <a:pPr/>
              <a:t>2025. 06. 10.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5D661-CA1A-4206-95EB-81F51CE192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7ADE3-B286-4B09-9B2D-C608A605B1AF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0AC82-D930-4AF7-B7CE-5670A263249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3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3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4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4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4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4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799B-CF36-4640-8556-D8982E24C8FC}" type="datetimeFigureOut">
              <a:rPr lang="hu-HU" smtClean="0"/>
              <a:pPr/>
              <a:t>2025. 06. 10.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hd.gysev.hu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lyavasut-info.gysev.hu/pvi/pvi.html" TargetMode="External"/><Relationship Id="rId2" Type="http://schemas.openxmlformats.org/officeDocument/2006/relationships/hyperlink" Target="https://www2.gysev.hu/gysev/palyavasuti-informaciok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ihar2.gysev.hu/vihar_vaadincli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643470" y="4030683"/>
            <a:ext cx="4572000" cy="6127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Pályavasúti koordináció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643438" y="4316435"/>
            <a:ext cx="4572000" cy="46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2025. június 12.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F602C6-6A92-636D-638A-50F0A9D813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" y="154800"/>
            <a:ext cx="826794" cy="864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9989CD6-38BA-9AEB-5E38-194F5A091FB7}"/>
              </a:ext>
            </a:extLst>
          </p:cNvPr>
          <p:cNvSpPr txBox="1"/>
          <p:nvPr/>
        </p:nvSpPr>
        <p:spPr>
          <a:xfrm>
            <a:off x="1259632" y="99938"/>
            <a:ext cx="4896544" cy="384721"/>
          </a:xfrm>
          <a:prstGeom prst="rect">
            <a:avLst/>
          </a:prstGeom>
          <a:solidFill>
            <a:srgbClr val="8EBA66"/>
          </a:solidFill>
        </p:spPr>
        <p:txBody>
          <a:bodyPr wrap="square" rtlCol="0">
            <a:spAutoFit/>
          </a:bodyPr>
          <a:lstStyle/>
          <a:p>
            <a:r>
              <a:rPr lang="hu-HU" sz="1900" b="1" dirty="0">
                <a:solidFill>
                  <a:schemeClr val="bg1"/>
                </a:solidFill>
              </a:rPr>
              <a:t>GYSEV Győr-Sopron-</a:t>
            </a:r>
            <a:r>
              <a:rPr lang="hu-HU" sz="1900" b="1" dirty="0" err="1">
                <a:solidFill>
                  <a:schemeClr val="bg1"/>
                </a:solidFill>
              </a:rPr>
              <a:t>Ebenfurti</a:t>
            </a:r>
            <a:r>
              <a:rPr lang="hu-HU" sz="1900" b="1" dirty="0">
                <a:solidFill>
                  <a:schemeClr val="bg1"/>
                </a:solidFill>
              </a:rPr>
              <a:t> Vasút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0F351-70EB-C6D0-9A2B-A278AE648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DC859C-23A6-233C-CD05-05C295CE909C}"/>
              </a:ext>
            </a:extLst>
          </p:cNvPr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A1D6DC7-79A8-407D-0F98-F3AAE569722B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8F8014A4-21AE-496D-40D8-5055AF504895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E80AF17-6221-F9E9-73F1-AC2D52977F30}"/>
              </a:ext>
            </a:extLst>
          </p:cNvPr>
          <p:cNvSpPr txBox="1"/>
          <p:nvPr/>
        </p:nvSpPr>
        <p:spPr>
          <a:xfrm>
            <a:off x="178563" y="1529641"/>
            <a:ext cx="8715436" cy="640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E4408ED-7B44-3E0D-EE05-9931D7045B26}"/>
              </a:ext>
            </a:extLst>
          </p:cNvPr>
          <p:cNvSpPr txBox="1"/>
          <p:nvPr/>
        </p:nvSpPr>
        <p:spPr>
          <a:xfrm>
            <a:off x="3843390" y="458679"/>
            <a:ext cx="515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Informatikai rendszerek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4A012CA-C9AF-D46C-9AAF-C244D38AF8F9}"/>
              </a:ext>
            </a:extLst>
          </p:cNvPr>
          <p:cNvSpPr txBox="1"/>
          <p:nvPr/>
        </p:nvSpPr>
        <p:spPr>
          <a:xfrm>
            <a:off x="178563" y="1131901"/>
            <a:ext cx="612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Egyéb pályavasúti szolgáltatás megrendelés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0F24786-47D0-323E-8AA4-83BB0611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3" y="1045022"/>
            <a:ext cx="7024805" cy="36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8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6B08A-5E09-72AB-F15E-3B2C8E599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A2FD69-FCF1-477B-2B58-46485ABB193A}"/>
              </a:ext>
            </a:extLst>
          </p:cNvPr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4B9724B-79AB-5610-B434-3F293F1A1808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C51F3548-53A7-A7FA-5221-591652540849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ECBB054-1067-2D57-28D8-852F362EEF6B}"/>
              </a:ext>
            </a:extLst>
          </p:cNvPr>
          <p:cNvSpPr txBox="1"/>
          <p:nvPr/>
        </p:nvSpPr>
        <p:spPr>
          <a:xfrm>
            <a:off x="178563" y="1529641"/>
            <a:ext cx="8715436" cy="640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38F5570-20E4-2114-1039-DBD3CAF5608C}"/>
              </a:ext>
            </a:extLst>
          </p:cNvPr>
          <p:cNvSpPr txBox="1"/>
          <p:nvPr/>
        </p:nvSpPr>
        <p:spPr>
          <a:xfrm>
            <a:off x="3843390" y="458679"/>
            <a:ext cx="515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Informatikai rendszerek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FF94F73-0D44-47ED-683B-480BB055F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" y="1662061"/>
            <a:ext cx="9144000" cy="224800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6775DD5-C7FC-D10E-74ED-8899A416A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80" y="1662061"/>
            <a:ext cx="9144000" cy="250166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3728E87E-E0F5-241C-78BC-1BF1E131E72C}"/>
              </a:ext>
            </a:extLst>
          </p:cNvPr>
          <p:cNvSpPr txBox="1"/>
          <p:nvPr/>
        </p:nvSpPr>
        <p:spPr>
          <a:xfrm>
            <a:off x="178563" y="1131901"/>
            <a:ext cx="612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Egyéb pályavasúti szolgáltatás megrendelés</a:t>
            </a:r>
          </a:p>
        </p:txBody>
      </p:sp>
    </p:spTree>
    <p:extLst>
      <p:ext uri="{BB962C8B-B14F-4D97-AF65-F5344CB8AC3E}">
        <p14:creationId xmlns:p14="http://schemas.microsoft.com/office/powerpoint/2010/main" val="9840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6A8BE-9DBE-3CA8-BDDF-12830F312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04E68D-E0D2-CCC3-053E-033296C0454E}"/>
              </a:ext>
            </a:extLst>
          </p:cNvPr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20D76138-72E0-0F23-51AE-CDD4489ABA6A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E315E068-B543-7CFF-D1AD-FB5649862DCF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981B29F-E5BB-FBA1-B2E2-BC6901287207}"/>
              </a:ext>
            </a:extLst>
          </p:cNvPr>
          <p:cNvSpPr txBox="1"/>
          <p:nvPr/>
        </p:nvSpPr>
        <p:spPr>
          <a:xfrm>
            <a:off x="178563" y="1529641"/>
            <a:ext cx="3450513" cy="25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Pályahálózatra belépő vonatról </a:t>
            </a:r>
          </a:p>
          <a:p>
            <a:pPr marL="742950" lvl="1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Interfész (H30, TC5.3,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eVTK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Felületen rögzítés</a:t>
            </a:r>
          </a:p>
          <a:p>
            <a:pPr marL="742950" lvl="1" indent="-285750">
              <a:buFontTx/>
              <a:buChar char="-"/>
            </a:pP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CallCenter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(e-mail, telefon)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Pályahálózaton induló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vonatról</a:t>
            </a:r>
          </a:p>
          <a:p>
            <a:pPr marL="742950" lvl="1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Interfész (H30, TC5.3,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eVTK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Felületen rögzítés</a:t>
            </a:r>
          </a:p>
          <a:p>
            <a:pPr marL="742950" lvl="1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Vonatelőkészítés szolgáltatás</a:t>
            </a:r>
          </a:p>
          <a:p>
            <a:pPr marL="742950" lvl="1" indent="-285750">
              <a:buFontTx/>
              <a:buChar char="-"/>
            </a:pP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CallCenter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(e-mail, telefon)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3B7F84-DD92-E7F5-257D-9CB9BE0FD13C}"/>
              </a:ext>
            </a:extLst>
          </p:cNvPr>
          <p:cNvSpPr txBox="1"/>
          <p:nvPr/>
        </p:nvSpPr>
        <p:spPr>
          <a:xfrm>
            <a:off x="3843390" y="458679"/>
            <a:ext cx="515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Informatikai rendszerek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BCCCCAD-24D7-7378-D7BC-6317AB77C4EA}"/>
              </a:ext>
            </a:extLst>
          </p:cNvPr>
          <p:cNvSpPr txBox="1"/>
          <p:nvPr/>
        </p:nvSpPr>
        <p:spPr>
          <a:xfrm>
            <a:off x="285720" y="10936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Vonatösszeállítás közlés</a:t>
            </a:r>
          </a:p>
        </p:txBody>
      </p:sp>
    </p:spTree>
    <p:extLst>
      <p:ext uri="{BB962C8B-B14F-4D97-AF65-F5344CB8AC3E}">
        <p14:creationId xmlns:p14="http://schemas.microsoft.com/office/powerpoint/2010/main" val="257848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BEE39-256C-209C-15B3-F8C1E8FFE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7AF3CD-F436-D1E9-E96F-D197EAF16678}"/>
              </a:ext>
            </a:extLst>
          </p:cNvPr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C0D5FE7D-4B39-DE67-B3BC-865AE2B3A104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2806DA00-585A-AFA3-EA87-1E10AB6B52EE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EDCE28F-04DE-31EC-C284-F97123B14C01}"/>
              </a:ext>
            </a:extLst>
          </p:cNvPr>
          <p:cNvSpPr txBox="1"/>
          <p:nvPr/>
        </p:nvSpPr>
        <p:spPr>
          <a:xfrm>
            <a:off x="178563" y="1529641"/>
            <a:ext cx="8822593" cy="150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MÁV PM-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hez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történő bejelentéssel egyidőben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 adatlapon Mozd_bej.xlsx</a:t>
            </a:r>
          </a:p>
          <a:p>
            <a:pPr marL="285750" indent="-285750">
              <a:buFontTx/>
              <a:buChar char="-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határforgalomban közlekedő járművek esetén egyszerűsített adatlap Vontatójármű_adatlap.docx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D6D1D42-D33D-D7A6-9CFB-9C6F611069D5}"/>
              </a:ext>
            </a:extLst>
          </p:cNvPr>
          <p:cNvSpPr txBox="1"/>
          <p:nvPr/>
        </p:nvSpPr>
        <p:spPr>
          <a:xfrm>
            <a:off x="3843390" y="458679"/>
            <a:ext cx="515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Informatikai rendszerek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71EA478-FD3C-18F5-06DF-A7E5B9C54E5D}"/>
              </a:ext>
            </a:extLst>
          </p:cNvPr>
          <p:cNvSpPr txBox="1"/>
          <p:nvPr/>
        </p:nvSpPr>
        <p:spPr>
          <a:xfrm>
            <a:off x="285720" y="10936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Vontatójármű bejelentés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8B8A673-9392-0995-AFD2-8863C78B3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804" y="257552"/>
            <a:ext cx="5631397" cy="45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E17A3-B0AC-1628-00CB-51A58C1C9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95F00B-870D-9562-B115-9D2BAEF34DF8}"/>
              </a:ext>
            </a:extLst>
          </p:cNvPr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6320EB0F-9778-BCE9-AEE7-A91624A51D02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BEE49995-92CD-D541-0356-2BE6D9A64AE1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0DB3AF7-BEC7-1A14-D9E7-1154435753A3}"/>
              </a:ext>
            </a:extLst>
          </p:cNvPr>
          <p:cNvSpPr txBox="1"/>
          <p:nvPr/>
        </p:nvSpPr>
        <p:spPr>
          <a:xfrm>
            <a:off x="178563" y="1529641"/>
            <a:ext cx="8715436" cy="116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Határponton és pályahálózaton </a:t>
            </a:r>
          </a:p>
          <a:p>
            <a:pPr marL="742950" lvl="1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Interfész (TR,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eVTK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Felületen rögzítés</a:t>
            </a:r>
          </a:p>
          <a:p>
            <a:pPr marL="742950" lvl="1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DD354A1-0355-458F-8917-BF9ECB20733A}"/>
              </a:ext>
            </a:extLst>
          </p:cNvPr>
          <p:cNvSpPr txBox="1"/>
          <p:nvPr/>
        </p:nvSpPr>
        <p:spPr>
          <a:xfrm>
            <a:off x="3843390" y="458679"/>
            <a:ext cx="515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Informatikai rendszerek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406E7B8-1E62-CAE6-0063-9BD5FF670B1C}"/>
              </a:ext>
            </a:extLst>
          </p:cNvPr>
          <p:cNvSpPr txBox="1"/>
          <p:nvPr/>
        </p:nvSpPr>
        <p:spPr>
          <a:xfrm>
            <a:off x="285720" y="11024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Vonat indulásra kész állapotának jelzése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8725DCD-3655-C572-32CB-6873DF043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979548"/>
            <a:ext cx="5079565" cy="35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AFD13-698C-CA35-0CF6-E3F98B041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F4A46B-9289-6B93-C6E3-CEA43D7A1CD2}"/>
              </a:ext>
            </a:extLst>
          </p:cNvPr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776EBD59-01C3-2629-A54F-CC47D883BBF0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E6B9CD8B-2CE0-E3F0-D1E5-131666AB3932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945D422-EECC-6ED2-CEEA-18B481B13128}"/>
              </a:ext>
            </a:extLst>
          </p:cNvPr>
          <p:cNvSpPr txBox="1"/>
          <p:nvPr/>
        </p:nvSpPr>
        <p:spPr>
          <a:xfrm>
            <a:off x="178563" y="1529641"/>
            <a:ext cx="8715436" cy="1306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Havi számlamelléklet lekérése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Adott leközlekedett menetvonalhoz tartozó teljesítmények megtekintése, számlareklamáció kezelés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04157C7-08DF-4943-0FAF-A346AA70996A}"/>
              </a:ext>
            </a:extLst>
          </p:cNvPr>
          <p:cNvSpPr txBox="1"/>
          <p:nvPr/>
        </p:nvSpPr>
        <p:spPr>
          <a:xfrm>
            <a:off x="3843390" y="458679"/>
            <a:ext cx="515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Informatikai rendszerek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78028ED-7FD0-1EBD-033C-62B8D9835FA1}"/>
              </a:ext>
            </a:extLst>
          </p:cNvPr>
          <p:cNvSpPr txBox="1"/>
          <p:nvPr/>
        </p:nvSpPr>
        <p:spPr>
          <a:xfrm>
            <a:off x="285720" y="1102440"/>
            <a:ext cx="8030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Hálózat-hozzáférési díjak megtekintése, reklamációkezelés </a:t>
            </a:r>
            <a:r>
              <a:rPr lang="hu-HU" dirty="0">
                <a:hlinkClick r:id="rId2"/>
              </a:rPr>
              <a:t>https://hhd.gysev.hu/</a:t>
            </a:r>
            <a:r>
              <a:rPr lang="hu-HU" dirty="0"/>
              <a:t>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B544AFD-50E5-BCF7-30FA-0AA8FE91FB9D}"/>
              </a:ext>
            </a:extLst>
          </p:cNvPr>
          <p:cNvSpPr txBox="1"/>
          <p:nvPr/>
        </p:nvSpPr>
        <p:spPr>
          <a:xfrm>
            <a:off x="285720" y="23870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MATIR </a:t>
            </a:r>
            <a:r>
              <a:rPr lang="hu-HU" dirty="0" err="1"/>
              <a:t>GEOportal</a:t>
            </a:r>
            <a:r>
              <a:rPr lang="hu-HU" dirty="0"/>
              <a:t> geoportal.gysev.hu/</a:t>
            </a:r>
            <a:r>
              <a:rPr lang="hu-HU" dirty="0" err="1"/>
              <a:t>public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76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70046-64CC-A755-4C2C-3DF0D73DE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6FF22B-AD8C-98AA-7960-81B4D8F1B6B8}"/>
              </a:ext>
            </a:extLst>
          </p:cNvPr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F555F7B1-2DE5-3C0E-19B7-80C16C947883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AB86224E-8237-96DD-6D9D-8A294B49A994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945AF4D-D8C8-5B76-0854-85DEDB8F79FB}"/>
              </a:ext>
            </a:extLst>
          </p:cNvPr>
          <p:cNvSpPr txBox="1"/>
          <p:nvPr/>
        </p:nvSpPr>
        <p:spPr>
          <a:xfrm>
            <a:off x="204742" y="1201459"/>
            <a:ext cx="8715436" cy="3942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Pályahálózat-működtető váltás ideje: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 július 1. 00:00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2025. június 30-i közlekedési dátummal kiutalt menetvonalak a pályahálózat-működtető változását nem kezelik, emiatt ez érintett menetvonal érvénytartama – amennyiben a pályahálózat-működtető váltásban érintett infrastruktúrát éjfél után érinti – út közben lejárhat.</a:t>
            </a:r>
          </a:p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Megoldási lehetőségek: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Legkésőbb az éjfél előtt érintett utolsó szolgálati helyen a menetvonal érvényét veszti, 2025. július 1-i dátummal ettől a szolgálati helytől új menetvonalat kell kérni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Kiinduló állomástól új menetvonalon közlekedik július 1-i közlekedési dátummal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VIHAR informatikai rendszer leállás 1-1,5 óra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adatok fogadása folyamatos, azonban feldolgozás csak a leállás után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adatküldés nem lesz, csak a leállás utáni feldolgozást követően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B8A1196-A02C-9771-AF58-8CC92C0AFC79}"/>
              </a:ext>
            </a:extLst>
          </p:cNvPr>
          <p:cNvSpPr txBox="1"/>
          <p:nvPr/>
        </p:nvSpPr>
        <p:spPr>
          <a:xfrm>
            <a:off x="3843390" y="458679"/>
            <a:ext cx="515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Átmenet éjszakája</a:t>
            </a:r>
          </a:p>
        </p:txBody>
      </p:sp>
    </p:spTree>
    <p:extLst>
      <p:ext uri="{BB962C8B-B14F-4D97-AF65-F5344CB8AC3E}">
        <p14:creationId xmlns:p14="http://schemas.microsoft.com/office/powerpoint/2010/main" val="98122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42844" y="3602055"/>
            <a:ext cx="3486120" cy="46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42844" y="3887807"/>
            <a:ext cx="3486120" cy="46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palyavasut@gysev.hu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42844" y="2673361"/>
            <a:ext cx="7772400" cy="75564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Köszönjük a figyelmet!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DB5AF88-7F40-46C2-B637-15FAF8AF29AD}"/>
              </a:ext>
            </a:extLst>
          </p:cNvPr>
          <p:cNvSpPr txBox="1"/>
          <p:nvPr/>
        </p:nvSpPr>
        <p:spPr>
          <a:xfrm>
            <a:off x="467544" y="192367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/>
              <a:t>	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755E29-6C09-8CFD-0F91-3D984F20D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824349"/>
              </p:ext>
            </p:extLst>
          </p:nvPr>
        </p:nvGraphicFramePr>
        <p:xfrm>
          <a:off x="0" y="13142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2085A0D-7FA3-4146-970C-5A452A4F2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848141"/>
              </p:ext>
            </p:extLst>
          </p:nvPr>
        </p:nvGraphicFramePr>
        <p:xfrm>
          <a:off x="4572000" y="13142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651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BF81C-631D-9351-6919-79CCE5056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3675D714-7FA4-8D18-C51A-38E32B1B7CD9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9E212099-0993-4498-E867-D18E2814C85E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8EB004E-3E67-E7CB-FD6E-EAA5767ED005}"/>
              </a:ext>
            </a:extLst>
          </p:cNvPr>
          <p:cNvSpPr txBox="1"/>
          <p:nvPr/>
        </p:nvSpPr>
        <p:spPr>
          <a:xfrm>
            <a:off x="467544" y="192367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/>
              <a:t>	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7747C02-EE5C-CC77-A029-8977909B1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768640"/>
              </p:ext>
            </p:extLst>
          </p:nvPr>
        </p:nvGraphicFramePr>
        <p:xfrm>
          <a:off x="5148064" y="1302545"/>
          <a:ext cx="3995936" cy="285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CD88822-E105-4D4E-93B2-EC99A4438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339631"/>
              </p:ext>
            </p:extLst>
          </p:nvPr>
        </p:nvGraphicFramePr>
        <p:xfrm>
          <a:off x="179512" y="1142990"/>
          <a:ext cx="5112568" cy="337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244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DB5AF88-7F40-46C2-B637-15FAF8AF29AD}"/>
              </a:ext>
            </a:extLst>
          </p:cNvPr>
          <p:cNvSpPr txBox="1"/>
          <p:nvPr/>
        </p:nvSpPr>
        <p:spPr>
          <a:xfrm>
            <a:off x="467544" y="192367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/>
              <a:t>	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578EBF-8B06-E668-9BD9-4C5608CBD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144280"/>
              </p:ext>
            </p:extLst>
          </p:nvPr>
        </p:nvGraphicFramePr>
        <p:xfrm>
          <a:off x="285720" y="1142990"/>
          <a:ext cx="857256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24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771920" y="465762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Vontatási villamosenergia díjak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2184E77-9E3E-F250-0E71-C3588AA6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57748"/>
            <a:ext cx="8602275" cy="198147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C029DA4-FEBD-2F4E-C322-B99624023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18904" r="10650" b="24404"/>
          <a:stretch>
            <a:fillRect/>
          </a:stretch>
        </p:blipFill>
        <p:spPr>
          <a:xfrm>
            <a:off x="1979711" y="3040606"/>
            <a:ext cx="5256585" cy="19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9F314-D8AE-EC8A-F346-67E6B7716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42BAC8-728A-D38E-3001-92D3CED4305F}"/>
              </a:ext>
            </a:extLst>
          </p:cNvPr>
          <p:cNvSpPr txBox="1">
            <a:spLocks/>
          </p:cNvSpPr>
          <p:nvPr/>
        </p:nvSpPr>
        <p:spPr>
          <a:xfrm>
            <a:off x="3995936" y="479310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Szolgáltatások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73333E14-028D-0837-3705-3AAF9B91884A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BBA2F197-67EE-D951-3207-AD2162940483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AE9FD19-7F92-81C0-40B1-3F2C4639277F}"/>
              </a:ext>
            </a:extLst>
          </p:cNvPr>
          <p:cNvSpPr txBox="1"/>
          <p:nvPr/>
        </p:nvSpPr>
        <p:spPr>
          <a:xfrm>
            <a:off x="139770" y="1142990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Tolatómozdony és tolatószemélyzet (HÜSZ 7.3.1.3.2.1 melléklet)</a:t>
            </a:r>
          </a:p>
          <a:p>
            <a:pPr algn="just"/>
            <a:r>
              <a:rPr lang="hu-HU" b="1" dirty="0"/>
              <a:t> </a:t>
            </a:r>
            <a:endParaRPr lang="hu-HU" sz="1400" dirty="0"/>
          </a:p>
          <a:p>
            <a:pPr algn="just"/>
            <a:endParaRPr lang="hu-HU" sz="1400" dirty="0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FEDFC486-55EA-6836-2F0E-4794A944D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31" y="3028768"/>
            <a:ext cx="4791325" cy="1271344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598CD0B3-5525-C7B6-3FF8-931E8C05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79" y="1509368"/>
            <a:ext cx="4810377" cy="1289112"/>
          </a:xfrm>
          <a:prstGeom prst="rect">
            <a:avLst/>
          </a:prstGeom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1754A893-85B7-1878-3018-F579604066E5}"/>
              </a:ext>
            </a:extLst>
          </p:cNvPr>
          <p:cNvSpPr txBox="1"/>
          <p:nvPr/>
        </p:nvSpPr>
        <p:spPr>
          <a:xfrm>
            <a:off x="5201965" y="1571618"/>
            <a:ext cx="39065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Tolatószemélyzet biztosítás</a:t>
            </a:r>
          </a:p>
          <a:p>
            <a:r>
              <a:rPr lang="hu-HU" sz="1400" dirty="0"/>
              <a:t>Egyéb szolgálati helyen az elszámolt szolgáltatási idő a személyzet indulásától az érkezéséig</a:t>
            </a:r>
          </a:p>
          <a:p>
            <a:r>
              <a:rPr lang="hu-HU" sz="1400" dirty="0"/>
              <a:t>Tolatószemélyzet rendelkezésre állás (min 4 óra)</a:t>
            </a:r>
          </a:p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81584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F403-6427-B60B-D939-2FCEE3197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1BE5C2-E461-50AC-6F21-998F5A48B643}"/>
              </a:ext>
            </a:extLst>
          </p:cNvPr>
          <p:cNvSpPr txBox="1">
            <a:spLocks/>
          </p:cNvSpPr>
          <p:nvPr/>
        </p:nvSpPr>
        <p:spPr>
          <a:xfrm>
            <a:off x="3995936" y="479310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Szolgáltatások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1CB415B1-7E5E-1CD0-3D0D-98575492C618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C95D169E-CD87-D083-80D3-96B1F9D530B4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BB401BB-432D-C683-93D8-A23D92C9D626}"/>
              </a:ext>
            </a:extLst>
          </p:cNvPr>
          <p:cNvSpPr txBox="1"/>
          <p:nvPr/>
        </p:nvSpPr>
        <p:spPr>
          <a:xfrm>
            <a:off x="209792" y="1140731"/>
            <a:ext cx="88967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Vonatfelvétel 	</a:t>
            </a:r>
          </a:p>
          <a:p>
            <a:pPr algn="just"/>
            <a:r>
              <a:rPr lang="hu-HU" dirty="0"/>
              <a:t>- az induló vonatnál a vonatterhelési kimutatás (VTK) elkészítéséhez szükséges adatok felvételét, az adatoknak a pályahálózat-működtető információs rendszerébe való átadása rögzítés céljából,</a:t>
            </a:r>
          </a:p>
          <a:p>
            <a:pPr lvl="0"/>
            <a:r>
              <a:rPr lang="hu-HU" dirty="0"/>
              <a:t>- féksúly-számítás elvégzése</a:t>
            </a:r>
          </a:p>
          <a:p>
            <a:r>
              <a:rPr lang="hu-HU" dirty="0"/>
              <a:t>- zárjelző tábla kezelése</a:t>
            </a:r>
            <a:endParaRPr lang="hu-HU" b="1" dirty="0"/>
          </a:p>
          <a:p>
            <a:pPr algn="just"/>
            <a:endParaRPr lang="hu-HU" sz="1400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E64D908E-F8BB-9BCB-0719-100DA2A41127}"/>
              </a:ext>
            </a:extLst>
          </p:cNvPr>
          <p:cNvSpPr txBox="1"/>
          <p:nvPr/>
        </p:nvSpPr>
        <p:spPr>
          <a:xfrm>
            <a:off x="5201965" y="1571618"/>
            <a:ext cx="3906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2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0AFCE95-4962-C79E-D752-84B7030CFE49}"/>
              </a:ext>
            </a:extLst>
          </p:cNvPr>
          <p:cNvSpPr txBox="1"/>
          <p:nvPr/>
        </p:nvSpPr>
        <p:spPr>
          <a:xfrm>
            <a:off x="139770" y="2899576"/>
            <a:ext cx="7600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 </a:t>
            </a:r>
          </a:p>
          <a:p>
            <a:pPr algn="just"/>
            <a:r>
              <a:rPr lang="hu-HU" dirty="0">
                <a:solidFill>
                  <a:srgbClr val="FF0000"/>
                </a:solidFill>
              </a:rPr>
              <a:t>igény (a feltételek előzetes írásbeli rögzítése) esetén: </a:t>
            </a:r>
          </a:p>
          <a:p>
            <a:pPr algn="just"/>
            <a:r>
              <a:rPr lang="hu-HU" dirty="0">
                <a:solidFill>
                  <a:srgbClr val="FF0000"/>
                </a:solidFill>
              </a:rPr>
              <a:t>- a vasúti kocsikra a bárcák elhelyezése, </a:t>
            </a:r>
          </a:p>
          <a:p>
            <a:pPr algn="just"/>
            <a:r>
              <a:rPr lang="hu-HU" dirty="0">
                <a:solidFill>
                  <a:srgbClr val="FF0000"/>
                </a:solidFill>
              </a:rPr>
              <a:t>- </a:t>
            </a:r>
            <a:r>
              <a:rPr lang="hu-HU" dirty="0" err="1">
                <a:solidFill>
                  <a:srgbClr val="FF0000"/>
                </a:solidFill>
              </a:rPr>
              <a:t>kocsizárak</a:t>
            </a:r>
            <a:r>
              <a:rPr lang="hu-HU" dirty="0">
                <a:solidFill>
                  <a:srgbClr val="FF0000"/>
                </a:solidFill>
              </a:rPr>
              <a:t> ellenőrzése, </a:t>
            </a:r>
          </a:p>
          <a:p>
            <a:pPr algn="just"/>
            <a:r>
              <a:rPr lang="hu-HU" dirty="0">
                <a:solidFill>
                  <a:srgbClr val="FF0000"/>
                </a:solidFill>
              </a:rPr>
              <a:t>- kocsizár-hiány, illetve sérülés esetén annak pótlása</a:t>
            </a:r>
            <a:endParaRPr lang="hu-HU" sz="1400" dirty="0">
              <a:solidFill>
                <a:srgbClr val="FF0000"/>
              </a:solidFill>
            </a:endParaRPr>
          </a:p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2107BFC-648F-EE22-C0AB-BEF0058F27C7}"/>
              </a:ext>
            </a:extLst>
          </p:cNvPr>
          <p:cNvSpPr txBox="1"/>
          <p:nvPr/>
        </p:nvSpPr>
        <p:spPr>
          <a:xfrm>
            <a:off x="2483768" y="1132036"/>
            <a:ext cx="4536504" cy="36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Vonatelőkészítés</a:t>
            </a:r>
          </a:p>
        </p:txBody>
      </p:sp>
      <p:sp>
        <p:nvSpPr>
          <p:cNvPr id="8" name="Szorzás jele 7">
            <a:extLst>
              <a:ext uri="{FF2B5EF4-FFF2-40B4-BE49-F238E27FC236}">
                <a16:creationId xmlns:a16="http://schemas.microsoft.com/office/drawing/2014/main" id="{D5A6703C-E3E6-E3C1-A7E4-5B63B159A761}"/>
              </a:ext>
            </a:extLst>
          </p:cNvPr>
          <p:cNvSpPr/>
          <p:nvPr/>
        </p:nvSpPr>
        <p:spPr>
          <a:xfrm>
            <a:off x="395536" y="1142990"/>
            <a:ext cx="936104" cy="36827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AEBD3-4C8C-4D53-C852-F5CC35A0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EB7311-1C60-C4C9-A306-19E4EFC0B533}"/>
              </a:ext>
            </a:extLst>
          </p:cNvPr>
          <p:cNvSpPr txBox="1">
            <a:spLocks/>
          </p:cNvSpPr>
          <p:nvPr/>
        </p:nvSpPr>
        <p:spPr>
          <a:xfrm>
            <a:off x="3995936" y="479310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Szolgáltatások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DCA7A8B0-C44C-3C36-73F3-402C3A33B658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FC5777EC-532A-B292-374E-B6B483D1CBEC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DF9E08B-3351-CD43-6E45-710327493546}"/>
              </a:ext>
            </a:extLst>
          </p:cNvPr>
          <p:cNvSpPr txBox="1"/>
          <p:nvPr/>
        </p:nvSpPr>
        <p:spPr>
          <a:xfrm>
            <a:off x="139770" y="1142990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Üzemanyag vételező helyek (HÜSZ 7.3.10 melléklet)</a:t>
            </a:r>
          </a:p>
          <a:p>
            <a:pPr algn="just"/>
            <a:r>
              <a:rPr lang="hu-HU" b="1" dirty="0"/>
              <a:t> </a:t>
            </a:r>
            <a:endParaRPr lang="hu-HU" sz="1400" dirty="0"/>
          </a:p>
          <a:p>
            <a:pPr algn="just"/>
            <a:endParaRPr lang="hu-HU" sz="14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3194A4F-1457-FB8E-A67F-C8F326BE5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11894" r="8786" b="9017"/>
          <a:stretch>
            <a:fillRect/>
          </a:stretch>
        </p:blipFill>
        <p:spPr>
          <a:xfrm>
            <a:off x="101935" y="1675381"/>
            <a:ext cx="3391260" cy="223603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5C7F094-8926-2FAD-49B4-9FBBE385DD63}"/>
              </a:ext>
            </a:extLst>
          </p:cNvPr>
          <p:cNvSpPr txBox="1"/>
          <p:nvPr/>
        </p:nvSpPr>
        <p:spPr>
          <a:xfrm>
            <a:off x="139770" y="4138812"/>
            <a:ext cx="864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Változás: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strike="sngStrike" dirty="0">
                <a:solidFill>
                  <a:srgbClr val="FF0000"/>
                </a:solidFill>
              </a:rPr>
              <a:t>kútkezelő személyzet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önkiszolgáló</a:t>
            </a:r>
            <a:r>
              <a:rPr lang="hu-HU" dirty="0">
                <a:solidFill>
                  <a:srgbClr val="FF0000"/>
                </a:solidFill>
              </a:rPr>
              <a:t> (mozdonyvezető tankol kártyával) non-stop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72FBE964-18BC-B6F3-CD8F-DEFB6CC84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467" y="1581550"/>
            <a:ext cx="5413763" cy="2443566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1DFC708-C98C-AA34-E669-CAC65F738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98692"/>
            <a:ext cx="2193081" cy="21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E2EB7E2-9FCF-52ED-E608-70314A7A28AB}"/>
              </a:ext>
            </a:extLst>
          </p:cNvPr>
          <p:cNvSpPr txBox="1"/>
          <p:nvPr/>
        </p:nvSpPr>
        <p:spPr>
          <a:xfrm>
            <a:off x="100999" y="1500180"/>
            <a:ext cx="8715436" cy="1737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Pályavasúti információk: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https://www2.gysev.hu/gysev/palyavasuti-informaciok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(publikus)</a:t>
            </a:r>
          </a:p>
          <a:p>
            <a:pPr marL="2114550" lvl="4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https://palyavasut-info.gysev.hu/pvi/pvi.html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(jelszavas)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Menetvonal megrendelés VPE KAPELLA felület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Egyéb pályavasúti szolgáltatások megrendelése: - eseti megrendelőlapon FVI e-mail, </a:t>
            </a:r>
          </a:p>
          <a:p>
            <a:pPr lvl="8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vagy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https://vihar2.gysev.hu/vihar_vaadinclient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154A9E1-4522-C0DE-F6C3-3AC5A4384665}"/>
              </a:ext>
            </a:extLst>
          </p:cNvPr>
          <p:cNvSpPr txBox="1"/>
          <p:nvPr/>
        </p:nvSpPr>
        <p:spPr>
          <a:xfrm>
            <a:off x="3843390" y="458679"/>
            <a:ext cx="515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Informatikai rendszerek</a:t>
            </a:r>
          </a:p>
        </p:txBody>
      </p:sp>
    </p:spTree>
    <p:extLst>
      <p:ext uri="{BB962C8B-B14F-4D97-AF65-F5344CB8AC3E}">
        <p14:creationId xmlns:p14="http://schemas.microsoft.com/office/powerpoint/2010/main" val="219833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43607</TotalTime>
  <Words>487</Words>
  <Application>Microsoft Office PowerPoint</Application>
  <PresentationFormat>Diavetítés a képernyőre (16:9 oldalarány)</PresentationFormat>
  <Paragraphs>88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Czeglédi Zoltán</dc:creator>
  <cp:lastModifiedBy>Bencsics József</cp:lastModifiedBy>
  <cp:revision>61</cp:revision>
  <dcterms:created xsi:type="dcterms:W3CDTF">2019-02-12T12:43:34Z</dcterms:created>
  <dcterms:modified xsi:type="dcterms:W3CDTF">2025-06-12T04:24:20Z</dcterms:modified>
</cp:coreProperties>
</file>