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90" r:id="rId3"/>
    <p:sldId id="407" r:id="rId4"/>
    <p:sldId id="432" r:id="rId5"/>
    <p:sldId id="409" r:id="rId6"/>
    <p:sldId id="416" r:id="rId7"/>
    <p:sldId id="435" r:id="rId8"/>
    <p:sldId id="386" r:id="rId9"/>
    <p:sldId id="428" r:id="rId10"/>
    <p:sldId id="408" r:id="rId11"/>
    <p:sldId id="434" r:id="rId12"/>
    <p:sldId id="436" r:id="rId13"/>
    <p:sldId id="429" r:id="rId14"/>
    <p:sldId id="438" r:id="rId15"/>
    <p:sldId id="430" r:id="rId16"/>
    <p:sldId id="437" r:id="rId17"/>
    <p:sldId id="265" r:id="rId18"/>
    <p:sldId id="411" r:id="rId19"/>
  </p:sldIdLst>
  <p:sldSz cx="9144000" cy="5143500" type="screen16x9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8" y="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-53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2024\VEZIR_LASSUMENET%20%202024_11_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bencsics\Documents\Szerz&#337;d&#233;s\PHD\Koordin&#225;ci&#243;\HHD_bev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Szolgáltatásokat igénybe vevő társaságok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Társaság!$A$3:$A$15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Társaság!$B$3:$B$15</c:f>
              <c:numCache>
                <c:formatCode>General</c:formatCode>
                <c:ptCount val="13"/>
                <c:pt idx="0">
                  <c:v>23</c:v>
                </c:pt>
                <c:pt idx="1">
                  <c:v>27</c:v>
                </c:pt>
                <c:pt idx="2">
                  <c:v>30</c:v>
                </c:pt>
                <c:pt idx="3">
                  <c:v>37</c:v>
                </c:pt>
                <c:pt idx="4">
                  <c:v>31</c:v>
                </c:pt>
                <c:pt idx="5">
                  <c:v>36</c:v>
                </c:pt>
                <c:pt idx="6">
                  <c:v>34</c:v>
                </c:pt>
                <c:pt idx="7">
                  <c:v>34</c:v>
                </c:pt>
                <c:pt idx="8">
                  <c:v>39</c:v>
                </c:pt>
                <c:pt idx="9">
                  <c:v>42</c:v>
                </c:pt>
                <c:pt idx="10">
                  <c:v>41</c:v>
                </c:pt>
                <c:pt idx="11">
                  <c:v>41</c:v>
                </c:pt>
                <c:pt idx="1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30-4305-A5E5-861675206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9646152"/>
        <c:axId val="3896468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Társaság!$A$3:$A$15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Társaság!$A$3:$A$15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2020</c:v>
                      </c:pt>
                      <c:pt idx="9">
                        <c:v>2021</c:v>
                      </c:pt>
                      <c:pt idx="10">
                        <c:v>2022</c:v>
                      </c:pt>
                      <c:pt idx="11">
                        <c:v>2023</c:v>
                      </c:pt>
                      <c:pt idx="12">
                        <c:v>2024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F30-4305-A5E5-86167520614F}"/>
                  </c:ext>
                </c:extLst>
              </c15:ser>
            </c15:filteredBarSeries>
          </c:ext>
        </c:extLst>
      </c:barChart>
      <c:catAx>
        <c:axId val="389646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9646872"/>
        <c:crosses val="autoZero"/>
        <c:auto val="1"/>
        <c:lblAlgn val="ctr"/>
        <c:lblOffset val="100"/>
        <c:noMultiLvlLbl val="0"/>
      </c:catAx>
      <c:valAx>
        <c:axId val="389646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9646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H</a:t>
            </a:r>
            <a:r>
              <a:rPr lang="en-US"/>
              <a:t>hd </a:t>
            </a:r>
            <a:r>
              <a:rPr lang="hu-HU"/>
              <a:t>bevétel mFt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Hhd!$D$2</c:f>
              <c:strCache>
                <c:ptCount val="1"/>
                <c:pt idx="0">
                  <c:v>Személy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Hhd!$A$3:$A$10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2024. 1-11 hó</c:v>
                </c:pt>
              </c:strCache>
            </c:strRef>
          </c:cat>
          <c:val>
            <c:numRef>
              <c:f>Hhd!$D$3:$D$10</c:f>
              <c:numCache>
                <c:formatCode>#,##0</c:formatCode>
                <c:ptCount val="8"/>
                <c:pt idx="0">
                  <c:v>4671.5829140362302</c:v>
                </c:pt>
                <c:pt idx="1">
                  <c:v>4876.3721661201598</c:v>
                </c:pt>
                <c:pt idx="2">
                  <c:v>4926.5703752993804</c:v>
                </c:pt>
                <c:pt idx="3">
                  <c:v>4854.1536620294</c:v>
                </c:pt>
                <c:pt idx="4">
                  <c:v>5001.4538250422402</c:v>
                </c:pt>
                <c:pt idx="5">
                  <c:v>5284.1202696182099</c:v>
                </c:pt>
                <c:pt idx="6">
                  <c:v>5186.3709942716496</c:v>
                </c:pt>
                <c:pt idx="7">
                  <c:v>5421.6943759016804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4-4042-9E2A-B8211A63FB90}"/>
            </c:ext>
          </c:extLst>
        </c:ser>
        <c:ser>
          <c:idx val="1"/>
          <c:order val="1"/>
          <c:tx>
            <c:strRef>
              <c:f>Hhd!$H$2</c:f>
              <c:strCache>
                <c:ptCount val="1"/>
                <c:pt idx="0">
                  <c:v>Teher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Hhd!$A$3:$A$10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2024. 1-11 hó</c:v>
                </c:pt>
              </c:strCache>
            </c:strRef>
          </c:cat>
          <c:val>
            <c:numRef>
              <c:f>Hhd!$H$3:$H$10</c:f>
              <c:numCache>
                <c:formatCode>#,##0</c:formatCode>
                <c:ptCount val="8"/>
                <c:pt idx="0">
                  <c:v>1451.0422897250201</c:v>
                </c:pt>
                <c:pt idx="1">
                  <c:v>1713.64100738978</c:v>
                </c:pt>
                <c:pt idx="2">
                  <c:v>1684.8325417839501</c:v>
                </c:pt>
                <c:pt idx="3">
                  <c:v>1641.4529847741001</c:v>
                </c:pt>
                <c:pt idx="4">
                  <c:v>1671.62063864834</c:v>
                </c:pt>
                <c:pt idx="5">
                  <c:v>1686.7146160233101</c:v>
                </c:pt>
                <c:pt idx="6">
                  <c:v>1403.4215705550901</c:v>
                </c:pt>
                <c:pt idx="7">
                  <c:v>1652.25235709714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84-4042-9E2A-B8211A63FB90}"/>
            </c:ext>
          </c:extLst>
        </c:ser>
        <c:ser>
          <c:idx val="2"/>
          <c:order val="2"/>
          <c:tx>
            <c:strRef>
              <c:f>Hhd!$M$2</c:f>
              <c:strCache>
                <c:ptCount val="1"/>
                <c:pt idx="0">
                  <c:v>Mozdony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Hhd!$A$3:$A$10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2024. 1-11 hó</c:v>
                </c:pt>
              </c:strCache>
            </c:strRef>
          </c:cat>
          <c:val>
            <c:numRef>
              <c:f>Hhd!$M$3:$M$10</c:f>
              <c:numCache>
                <c:formatCode>#,##0</c:formatCode>
                <c:ptCount val="8"/>
                <c:pt idx="0">
                  <c:v>236.90256023556199</c:v>
                </c:pt>
                <c:pt idx="1">
                  <c:v>270.245037391832</c:v>
                </c:pt>
                <c:pt idx="2">
                  <c:v>208.39721056335</c:v>
                </c:pt>
                <c:pt idx="3">
                  <c:v>185.63906316153</c:v>
                </c:pt>
                <c:pt idx="4">
                  <c:v>182.492591004551</c:v>
                </c:pt>
                <c:pt idx="5">
                  <c:v>249.06072949303999</c:v>
                </c:pt>
                <c:pt idx="6">
                  <c:v>208.85365524203999</c:v>
                </c:pt>
                <c:pt idx="7">
                  <c:v>221.00837992237601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84-4042-9E2A-B8211A63F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91189016"/>
        <c:axId val="591181800"/>
        <c:axId val="0"/>
      </c:bar3DChart>
      <c:catAx>
        <c:axId val="59118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1181800"/>
        <c:crosses val="autoZero"/>
        <c:auto val="1"/>
        <c:lblAlgn val="ctr"/>
        <c:lblOffset val="100"/>
        <c:noMultiLvlLbl val="0"/>
      </c:catAx>
      <c:valAx>
        <c:axId val="59118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9118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K</a:t>
            </a:r>
            <a:r>
              <a:rPr lang="en-US"/>
              <a:t>alkulált menetidő veszteség (perc)</a:t>
            </a:r>
            <a:r>
              <a:rPr lang="hu-HU"/>
              <a:t> vonalanként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lassújel!$B$2</c:f>
              <c:strCache>
                <c:ptCount val="1"/>
                <c:pt idx="0">
                  <c:v>1d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lassújel!$B$3:$B$11</c:f>
              <c:numCache>
                <c:formatCode>General</c:formatCode>
                <c:ptCount val="9"/>
                <c:pt idx="0">
                  <c:v>5.8</c:v>
                </c:pt>
                <c:pt idx="1">
                  <c:v>6.4</c:v>
                </c:pt>
                <c:pt idx="2">
                  <c:v>5.0999999999999996</c:v>
                </c:pt>
                <c:pt idx="3">
                  <c:v>1</c:v>
                </c:pt>
                <c:pt idx="4">
                  <c:v>1.1000000000000001</c:v>
                </c:pt>
                <c:pt idx="5">
                  <c:v>1</c:v>
                </c:pt>
                <c:pt idx="6">
                  <c:v>1.2</c:v>
                </c:pt>
                <c:pt idx="7">
                  <c:v>1.1000000000000001</c:v>
                </c:pt>
                <c:pt idx="8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95-4EEE-9B87-34FD28FBC1DE}"/>
            </c:ext>
          </c:extLst>
        </c:ser>
        <c:ser>
          <c:idx val="1"/>
          <c:order val="1"/>
          <c:tx>
            <c:strRef>
              <c:f>lassújel!$C$2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lassújel!$C$3:$C$11</c:f>
              <c:numCache>
                <c:formatCode>General</c:formatCode>
                <c:ptCount val="9"/>
                <c:pt idx="0">
                  <c:v>2.7</c:v>
                </c:pt>
                <c:pt idx="1">
                  <c:v>2.5</c:v>
                </c:pt>
                <c:pt idx="2">
                  <c:v>2.6</c:v>
                </c:pt>
                <c:pt idx="3">
                  <c:v>3.6</c:v>
                </c:pt>
                <c:pt idx="4">
                  <c:v>3.6</c:v>
                </c:pt>
                <c:pt idx="5">
                  <c:v>3.1</c:v>
                </c:pt>
                <c:pt idx="6">
                  <c:v>4</c:v>
                </c:pt>
                <c:pt idx="7">
                  <c:v>4.2</c:v>
                </c:pt>
                <c:pt idx="8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95-4EEE-9B87-34FD28FBC1DE}"/>
            </c:ext>
          </c:extLst>
        </c:ser>
        <c:ser>
          <c:idx val="2"/>
          <c:order val="2"/>
          <c:tx>
            <c:strRef>
              <c:f>lassújel!$D$2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lassújel!$D$3:$D$11</c:f>
              <c:numCache>
                <c:formatCode>General</c:formatCode>
                <c:ptCount val="9"/>
                <c:pt idx="0">
                  <c:v>0.3</c:v>
                </c:pt>
                <c:pt idx="1">
                  <c:v>2.7</c:v>
                </c:pt>
                <c:pt idx="2">
                  <c:v>3.6</c:v>
                </c:pt>
                <c:pt idx="3">
                  <c:v>5.4</c:v>
                </c:pt>
                <c:pt idx="4">
                  <c:v>3.3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95-4EEE-9B87-34FD28FBC1DE}"/>
            </c:ext>
          </c:extLst>
        </c:ser>
        <c:ser>
          <c:idx val="3"/>
          <c:order val="3"/>
          <c:tx>
            <c:strRef>
              <c:f>lassújel!$E$2</c:f>
              <c:strCache>
                <c:ptCount val="1"/>
                <c:pt idx="0">
                  <c:v>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lassújel!$E$3:$E$11</c:f>
              <c:numCache>
                <c:formatCode>General</c:formatCode>
                <c:ptCount val="9"/>
                <c:pt idx="0">
                  <c:v>1.6</c:v>
                </c:pt>
                <c:pt idx="1">
                  <c:v>2.2000000000000002</c:v>
                </c:pt>
                <c:pt idx="2">
                  <c:v>5</c:v>
                </c:pt>
                <c:pt idx="3">
                  <c:v>5</c:v>
                </c:pt>
                <c:pt idx="4">
                  <c:v>4.7</c:v>
                </c:pt>
                <c:pt idx="5">
                  <c:v>4.3</c:v>
                </c:pt>
                <c:pt idx="6">
                  <c:v>6.5</c:v>
                </c:pt>
                <c:pt idx="7">
                  <c:v>7.9</c:v>
                </c:pt>
                <c:pt idx="8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95-4EEE-9B87-34FD28FBC1DE}"/>
            </c:ext>
          </c:extLst>
        </c:ser>
        <c:ser>
          <c:idx val="4"/>
          <c:order val="4"/>
          <c:tx>
            <c:strRef>
              <c:f>lassújel!$F$2</c:f>
              <c:strCache>
                <c:ptCount val="1"/>
                <c:pt idx="0">
                  <c:v>16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lassújel!$F$3:$F$11</c:f>
              <c:numCache>
                <c:formatCode>General</c:formatCode>
                <c:ptCount val="9"/>
                <c:pt idx="0">
                  <c:v>4.2</c:v>
                </c:pt>
                <c:pt idx="1">
                  <c:v>4.2</c:v>
                </c:pt>
                <c:pt idx="2">
                  <c:v>6.3</c:v>
                </c:pt>
                <c:pt idx="3">
                  <c:v>5.9</c:v>
                </c:pt>
                <c:pt idx="4">
                  <c:v>5.7</c:v>
                </c:pt>
                <c:pt idx="5">
                  <c:v>6.1</c:v>
                </c:pt>
                <c:pt idx="6">
                  <c:v>4.8</c:v>
                </c:pt>
                <c:pt idx="7">
                  <c:v>4.4000000000000004</c:v>
                </c:pt>
                <c:pt idx="8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95-4EEE-9B87-34FD28FBC1DE}"/>
            </c:ext>
          </c:extLst>
        </c:ser>
        <c:ser>
          <c:idx val="5"/>
          <c:order val="5"/>
          <c:tx>
            <c:strRef>
              <c:f>lassújel!$G$2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lassújel!$G$3:$G$11</c:f>
              <c:numCache>
                <c:formatCode>General</c:formatCode>
                <c:ptCount val="9"/>
                <c:pt idx="0">
                  <c:v>3.1</c:v>
                </c:pt>
                <c:pt idx="1">
                  <c:v>2.8</c:v>
                </c:pt>
                <c:pt idx="2">
                  <c:v>4.3</c:v>
                </c:pt>
                <c:pt idx="3">
                  <c:v>5.7</c:v>
                </c:pt>
                <c:pt idx="4">
                  <c:v>5.6</c:v>
                </c:pt>
                <c:pt idx="5">
                  <c:v>5.3</c:v>
                </c:pt>
                <c:pt idx="6">
                  <c:v>6.2</c:v>
                </c:pt>
                <c:pt idx="7">
                  <c:v>5.5</c:v>
                </c:pt>
                <c:pt idx="8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95-4EEE-9B87-34FD28FBC1DE}"/>
            </c:ext>
          </c:extLst>
        </c:ser>
        <c:ser>
          <c:idx val="6"/>
          <c:order val="6"/>
          <c:tx>
            <c:strRef>
              <c:f>lassújel!$H$2</c:f>
              <c:strCache>
                <c:ptCount val="1"/>
                <c:pt idx="0">
                  <c:v>18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lassújel!$H$3:$H$11</c:f>
              <c:numCache>
                <c:formatCode>General</c:formatCode>
                <c:ptCount val="9"/>
                <c:pt idx="0">
                  <c:v>2.8</c:v>
                </c:pt>
                <c:pt idx="1">
                  <c:v>3.9</c:v>
                </c:pt>
                <c:pt idx="2">
                  <c:v>4.2</c:v>
                </c:pt>
                <c:pt idx="3">
                  <c:v>1.8</c:v>
                </c:pt>
                <c:pt idx="4">
                  <c:v>3.8</c:v>
                </c:pt>
                <c:pt idx="5">
                  <c:v>4.2</c:v>
                </c:pt>
                <c:pt idx="6">
                  <c:v>4.5</c:v>
                </c:pt>
                <c:pt idx="7">
                  <c:v>2.6</c:v>
                </c:pt>
                <c:pt idx="8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95-4EEE-9B87-34FD28FBC1DE}"/>
            </c:ext>
          </c:extLst>
        </c:ser>
        <c:ser>
          <c:idx val="7"/>
          <c:order val="7"/>
          <c:tx>
            <c:strRef>
              <c:f>lassújel!$I$2</c:f>
              <c:strCache>
                <c:ptCount val="1"/>
                <c:pt idx="0">
                  <c:v>20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lassújel!$I$3:$I$11</c:f>
              <c:numCache>
                <c:formatCode>General</c:formatCode>
                <c:ptCount val="9"/>
                <c:pt idx="0">
                  <c:v>0.7</c:v>
                </c:pt>
                <c:pt idx="1">
                  <c:v>2.2000000000000002</c:v>
                </c:pt>
                <c:pt idx="2">
                  <c:v>4.5</c:v>
                </c:pt>
                <c:pt idx="3">
                  <c:v>6.5</c:v>
                </c:pt>
                <c:pt idx="4">
                  <c:v>2.9</c:v>
                </c:pt>
                <c:pt idx="5">
                  <c:v>2.7</c:v>
                </c:pt>
                <c:pt idx="6">
                  <c:v>4.3</c:v>
                </c:pt>
                <c:pt idx="7">
                  <c:v>1.6</c:v>
                </c:pt>
                <c:pt idx="8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795-4EEE-9B87-34FD28FBC1DE}"/>
            </c:ext>
          </c:extLst>
        </c:ser>
        <c:ser>
          <c:idx val="8"/>
          <c:order val="8"/>
          <c:tx>
            <c:strRef>
              <c:f>lassújel!$J$2</c:f>
              <c:strCache>
                <c:ptCount val="1"/>
                <c:pt idx="0">
                  <c:v>21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lassújel!$J$3:$J$11</c:f>
              <c:numCache>
                <c:formatCode>General</c:formatCode>
                <c:ptCount val="9"/>
                <c:pt idx="0">
                  <c:v>2.6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  <c:pt idx="8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795-4EEE-9B87-34FD28FBC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612408"/>
        <c:axId val="525618312"/>
      </c:lineChart>
      <c:catAx>
        <c:axId val="52561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8312"/>
        <c:crosses val="autoZero"/>
        <c:auto val="1"/>
        <c:lblAlgn val="ctr"/>
        <c:lblOffset val="100"/>
        <c:noMultiLvlLbl val="0"/>
      </c:catAx>
      <c:valAx>
        <c:axId val="52561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K</a:t>
            </a:r>
            <a:r>
              <a:rPr lang="en-US"/>
              <a:t>alkulált menetidő veszteség (perc)</a:t>
            </a:r>
            <a:r>
              <a:rPr lang="hu-HU"/>
              <a:t> vonalanként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lassújel!$B$2</c:f>
              <c:strCache>
                <c:ptCount val="1"/>
                <c:pt idx="0">
                  <c:v>1d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lassújel!$B$3:$B$11</c:f>
              <c:numCache>
                <c:formatCode>General</c:formatCode>
                <c:ptCount val="9"/>
                <c:pt idx="0">
                  <c:v>5.8</c:v>
                </c:pt>
                <c:pt idx="1">
                  <c:v>6.4</c:v>
                </c:pt>
                <c:pt idx="2">
                  <c:v>5.0999999999999996</c:v>
                </c:pt>
                <c:pt idx="3">
                  <c:v>1</c:v>
                </c:pt>
                <c:pt idx="4">
                  <c:v>1.1000000000000001</c:v>
                </c:pt>
                <c:pt idx="5">
                  <c:v>1</c:v>
                </c:pt>
                <c:pt idx="6">
                  <c:v>1.2</c:v>
                </c:pt>
                <c:pt idx="7">
                  <c:v>1.1000000000000001</c:v>
                </c:pt>
                <c:pt idx="8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95-4EEE-9B87-34FD28FBC1DE}"/>
            </c:ext>
          </c:extLst>
        </c:ser>
        <c:ser>
          <c:idx val="1"/>
          <c:order val="1"/>
          <c:tx>
            <c:strRef>
              <c:f>lassújel!$C$2</c:f>
              <c:strCache>
                <c:ptCount val="1"/>
                <c:pt idx="0">
                  <c:v>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lassújel!$C$3:$C$11</c:f>
              <c:numCache>
                <c:formatCode>General</c:formatCode>
                <c:ptCount val="9"/>
                <c:pt idx="0">
                  <c:v>2.7</c:v>
                </c:pt>
                <c:pt idx="1">
                  <c:v>2.5</c:v>
                </c:pt>
                <c:pt idx="2">
                  <c:v>2.6</c:v>
                </c:pt>
                <c:pt idx="3">
                  <c:v>3.6</c:v>
                </c:pt>
                <c:pt idx="4">
                  <c:v>3.6</c:v>
                </c:pt>
                <c:pt idx="5">
                  <c:v>3.1</c:v>
                </c:pt>
                <c:pt idx="6">
                  <c:v>4</c:v>
                </c:pt>
                <c:pt idx="7">
                  <c:v>4.2</c:v>
                </c:pt>
                <c:pt idx="8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95-4EEE-9B87-34FD28FBC1DE}"/>
            </c:ext>
          </c:extLst>
        </c:ser>
        <c:ser>
          <c:idx val="2"/>
          <c:order val="2"/>
          <c:tx>
            <c:strRef>
              <c:f>lassújel!$D$2</c:f>
              <c:strCache>
                <c:ptCount val="1"/>
                <c:pt idx="0">
                  <c:v>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lassújel!$D$3:$D$11</c:f>
              <c:numCache>
                <c:formatCode>General</c:formatCode>
                <c:ptCount val="9"/>
                <c:pt idx="0">
                  <c:v>0.3</c:v>
                </c:pt>
                <c:pt idx="1">
                  <c:v>2.7</c:v>
                </c:pt>
                <c:pt idx="2">
                  <c:v>3.6</c:v>
                </c:pt>
                <c:pt idx="3">
                  <c:v>5.4</c:v>
                </c:pt>
                <c:pt idx="4">
                  <c:v>3.3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95-4EEE-9B87-34FD28FBC1DE}"/>
            </c:ext>
          </c:extLst>
        </c:ser>
        <c:ser>
          <c:idx val="3"/>
          <c:order val="3"/>
          <c:tx>
            <c:strRef>
              <c:f>lassújel!$E$2</c:f>
              <c:strCache>
                <c:ptCount val="1"/>
                <c:pt idx="0">
                  <c:v>15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lassújel!$E$3:$E$11</c:f>
              <c:numCache>
                <c:formatCode>General</c:formatCode>
                <c:ptCount val="9"/>
                <c:pt idx="0">
                  <c:v>1.6</c:v>
                </c:pt>
                <c:pt idx="1">
                  <c:v>2.2000000000000002</c:v>
                </c:pt>
                <c:pt idx="2">
                  <c:v>5</c:v>
                </c:pt>
                <c:pt idx="3">
                  <c:v>5</c:v>
                </c:pt>
                <c:pt idx="4">
                  <c:v>4.7</c:v>
                </c:pt>
                <c:pt idx="5">
                  <c:v>4.3</c:v>
                </c:pt>
                <c:pt idx="6">
                  <c:v>6.5</c:v>
                </c:pt>
                <c:pt idx="7">
                  <c:v>7.9</c:v>
                </c:pt>
                <c:pt idx="8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95-4EEE-9B87-34FD28FBC1DE}"/>
            </c:ext>
          </c:extLst>
        </c:ser>
        <c:ser>
          <c:idx val="4"/>
          <c:order val="4"/>
          <c:tx>
            <c:strRef>
              <c:f>lassújel!$F$2</c:f>
              <c:strCache>
                <c:ptCount val="1"/>
                <c:pt idx="0">
                  <c:v>16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lassújel!$F$3:$F$11</c:f>
              <c:numCache>
                <c:formatCode>General</c:formatCode>
                <c:ptCount val="9"/>
                <c:pt idx="0">
                  <c:v>4.2</c:v>
                </c:pt>
                <c:pt idx="1">
                  <c:v>4.2</c:v>
                </c:pt>
                <c:pt idx="2">
                  <c:v>6.3</c:v>
                </c:pt>
                <c:pt idx="3">
                  <c:v>5.9</c:v>
                </c:pt>
                <c:pt idx="4">
                  <c:v>5.7</c:v>
                </c:pt>
                <c:pt idx="5">
                  <c:v>6.1</c:v>
                </c:pt>
                <c:pt idx="6">
                  <c:v>4.8</c:v>
                </c:pt>
                <c:pt idx="7">
                  <c:v>4.4000000000000004</c:v>
                </c:pt>
                <c:pt idx="8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795-4EEE-9B87-34FD28FBC1DE}"/>
            </c:ext>
          </c:extLst>
        </c:ser>
        <c:ser>
          <c:idx val="5"/>
          <c:order val="5"/>
          <c:tx>
            <c:strRef>
              <c:f>lassújel!$G$2</c:f>
              <c:strCache>
                <c:ptCount val="1"/>
                <c:pt idx="0">
                  <c:v>17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lassújel!$G$3:$G$11</c:f>
              <c:numCache>
                <c:formatCode>General</c:formatCode>
                <c:ptCount val="9"/>
                <c:pt idx="0">
                  <c:v>3.1</c:v>
                </c:pt>
                <c:pt idx="1">
                  <c:v>2.8</c:v>
                </c:pt>
                <c:pt idx="2">
                  <c:v>4.3</c:v>
                </c:pt>
                <c:pt idx="3">
                  <c:v>5.7</c:v>
                </c:pt>
                <c:pt idx="4">
                  <c:v>5.6</c:v>
                </c:pt>
                <c:pt idx="5">
                  <c:v>5.3</c:v>
                </c:pt>
                <c:pt idx="6">
                  <c:v>6.2</c:v>
                </c:pt>
                <c:pt idx="7">
                  <c:v>5.5</c:v>
                </c:pt>
                <c:pt idx="8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95-4EEE-9B87-34FD28FBC1DE}"/>
            </c:ext>
          </c:extLst>
        </c:ser>
        <c:ser>
          <c:idx val="6"/>
          <c:order val="6"/>
          <c:tx>
            <c:strRef>
              <c:f>lassújel!$H$2</c:f>
              <c:strCache>
                <c:ptCount val="1"/>
                <c:pt idx="0">
                  <c:v>18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lassújel!$H$3:$H$11</c:f>
              <c:numCache>
                <c:formatCode>General</c:formatCode>
                <c:ptCount val="9"/>
                <c:pt idx="0">
                  <c:v>2.8</c:v>
                </c:pt>
                <c:pt idx="1">
                  <c:v>3.9</c:v>
                </c:pt>
                <c:pt idx="2">
                  <c:v>4.2</c:v>
                </c:pt>
                <c:pt idx="3">
                  <c:v>1.8</c:v>
                </c:pt>
                <c:pt idx="4">
                  <c:v>3.8</c:v>
                </c:pt>
                <c:pt idx="5">
                  <c:v>4.2</c:v>
                </c:pt>
                <c:pt idx="6">
                  <c:v>4.5</c:v>
                </c:pt>
                <c:pt idx="7">
                  <c:v>2.6</c:v>
                </c:pt>
                <c:pt idx="8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95-4EEE-9B87-34FD28FBC1DE}"/>
            </c:ext>
          </c:extLst>
        </c:ser>
        <c:ser>
          <c:idx val="7"/>
          <c:order val="7"/>
          <c:tx>
            <c:strRef>
              <c:f>lassújel!$I$2</c:f>
              <c:strCache>
                <c:ptCount val="1"/>
                <c:pt idx="0">
                  <c:v>20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lassújel!$I$3:$I$11</c:f>
              <c:numCache>
                <c:formatCode>General</c:formatCode>
                <c:ptCount val="9"/>
                <c:pt idx="0">
                  <c:v>0.7</c:v>
                </c:pt>
                <c:pt idx="1">
                  <c:v>2.2000000000000002</c:v>
                </c:pt>
                <c:pt idx="2">
                  <c:v>4.5</c:v>
                </c:pt>
                <c:pt idx="3">
                  <c:v>6.5</c:v>
                </c:pt>
                <c:pt idx="4">
                  <c:v>2.9</c:v>
                </c:pt>
                <c:pt idx="5">
                  <c:v>2.7</c:v>
                </c:pt>
                <c:pt idx="6">
                  <c:v>4.3</c:v>
                </c:pt>
                <c:pt idx="7">
                  <c:v>1.6</c:v>
                </c:pt>
                <c:pt idx="8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795-4EEE-9B87-34FD28FBC1DE}"/>
            </c:ext>
          </c:extLst>
        </c:ser>
        <c:ser>
          <c:idx val="8"/>
          <c:order val="8"/>
          <c:tx>
            <c:strRef>
              <c:f>lassújel!$J$2</c:f>
              <c:strCache>
                <c:ptCount val="1"/>
                <c:pt idx="0">
                  <c:v>21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lassújel!$A$3:$A$11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2024. I.-III. n.év</c:v>
                </c:pt>
              </c:strCache>
            </c:strRef>
          </c:cat>
          <c:val>
            <c:numRef>
              <c:f>lassújel!$J$3:$J$11</c:f>
              <c:numCache>
                <c:formatCode>General</c:formatCode>
                <c:ptCount val="9"/>
                <c:pt idx="0">
                  <c:v>2.6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2.4</c:v>
                </c:pt>
                <c:pt idx="6">
                  <c:v>2.4</c:v>
                </c:pt>
                <c:pt idx="7">
                  <c:v>2.4</c:v>
                </c:pt>
                <c:pt idx="8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795-4EEE-9B87-34FD28FBC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612408"/>
        <c:axId val="525618312"/>
      </c:lineChart>
      <c:catAx>
        <c:axId val="52561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8312"/>
        <c:crosses val="autoZero"/>
        <c:auto val="1"/>
        <c:lblAlgn val="ctr"/>
        <c:lblOffset val="100"/>
        <c:noMultiLvlLbl val="0"/>
      </c:catAx>
      <c:valAx>
        <c:axId val="52561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2561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Lassújelek aránya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53-4B74-92B4-441A8196E0A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53-4B74-92B4-441A8196E0AE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53-4B74-92B4-441A8196E0A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53-4B74-92B4-441A8196E0AE}"/>
              </c:ext>
            </c:extLst>
          </c:dPt>
          <c:cat>
            <c:strRef>
              <c:f>Munka1!$A$3:$A$6</c:f>
              <c:strCache>
                <c:ptCount val="4"/>
                <c:pt idx="0">
                  <c:v>Állandó</c:v>
                </c:pt>
                <c:pt idx="1">
                  <c:v>Ideiglenes</c:v>
                </c:pt>
                <c:pt idx="2">
                  <c:v>22-es vonal</c:v>
                </c:pt>
                <c:pt idx="3">
                  <c:v>Nincs</c:v>
                </c:pt>
              </c:strCache>
            </c:strRef>
          </c:cat>
          <c:val>
            <c:numRef>
              <c:f>Munka1!$B$3:$B$6</c:f>
              <c:numCache>
                <c:formatCode>General</c:formatCode>
                <c:ptCount val="4"/>
                <c:pt idx="0">
                  <c:v>30484.799999999999</c:v>
                </c:pt>
                <c:pt idx="1">
                  <c:v>10626.1</c:v>
                </c:pt>
                <c:pt idx="2">
                  <c:v>22200</c:v>
                </c:pt>
                <c:pt idx="3">
                  <c:v>399589.1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53-4B74-92B4-441A8196E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819412760320844"/>
          <c:y val="0.18273577891486392"/>
          <c:w val="0.19362227394422096"/>
          <c:h val="0.3096057414835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</a:t>
            </a:r>
            <a:r>
              <a:rPr lang="hu-HU"/>
              <a:t>iztosítóberendezési hibák (db)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'biztber hiba'!$B$1</c:f>
              <c:strCache>
                <c:ptCount val="1"/>
                <c:pt idx="0">
                  <c:v>Állomási berendezés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'biztber hiba'!$A$2:$A$9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'biztber hiba'!$B$2:$B$9</c:f>
              <c:numCache>
                <c:formatCode>General</c:formatCode>
                <c:ptCount val="8"/>
                <c:pt idx="0">
                  <c:v>2306</c:v>
                </c:pt>
                <c:pt idx="1">
                  <c:v>1491</c:v>
                </c:pt>
                <c:pt idx="2">
                  <c:v>1557</c:v>
                </c:pt>
                <c:pt idx="3">
                  <c:v>1714</c:v>
                </c:pt>
                <c:pt idx="4">
                  <c:v>1577</c:v>
                </c:pt>
                <c:pt idx="5">
                  <c:v>1678</c:v>
                </c:pt>
                <c:pt idx="6">
                  <c:v>1699</c:v>
                </c:pt>
                <c:pt idx="7">
                  <c:v>1616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C-4B02-97B9-A980F4C0F001}"/>
            </c:ext>
          </c:extLst>
        </c:ser>
        <c:ser>
          <c:idx val="1"/>
          <c:order val="1"/>
          <c:tx>
            <c:strRef>
              <c:f>'biztber hiba'!$C$1</c:f>
              <c:strCache>
                <c:ptCount val="1"/>
                <c:pt idx="0">
                  <c:v>Vonali berendezés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'biztber hiba'!$A$2:$A$9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'biztber hiba'!$C$2:$C$9</c:f>
              <c:numCache>
                <c:formatCode>General</c:formatCode>
                <c:ptCount val="8"/>
                <c:pt idx="0">
                  <c:v>819</c:v>
                </c:pt>
                <c:pt idx="1">
                  <c:v>500</c:v>
                </c:pt>
                <c:pt idx="2">
                  <c:v>562</c:v>
                </c:pt>
                <c:pt idx="3">
                  <c:v>647</c:v>
                </c:pt>
                <c:pt idx="4">
                  <c:v>644</c:v>
                </c:pt>
                <c:pt idx="5">
                  <c:v>500</c:v>
                </c:pt>
                <c:pt idx="6">
                  <c:v>531</c:v>
                </c:pt>
                <c:pt idx="7">
                  <c:v>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EC-4B02-97B9-A980F4C0F001}"/>
            </c:ext>
          </c:extLst>
        </c:ser>
        <c:ser>
          <c:idx val="2"/>
          <c:order val="2"/>
          <c:tx>
            <c:strRef>
              <c:f>'biztber hiba'!$D$1</c:f>
              <c:strCache>
                <c:ptCount val="1"/>
                <c:pt idx="0">
                  <c:v>Vonali sorompó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'biztber hiba'!$A$2:$A$9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'biztber hiba'!$D$2:$D$9</c:f>
              <c:numCache>
                <c:formatCode>General</c:formatCode>
                <c:ptCount val="8"/>
                <c:pt idx="0">
                  <c:v>1146</c:v>
                </c:pt>
                <c:pt idx="1">
                  <c:v>1089</c:v>
                </c:pt>
                <c:pt idx="2">
                  <c:v>647</c:v>
                </c:pt>
                <c:pt idx="3">
                  <c:v>929</c:v>
                </c:pt>
                <c:pt idx="4">
                  <c:v>688</c:v>
                </c:pt>
                <c:pt idx="5">
                  <c:v>637</c:v>
                </c:pt>
                <c:pt idx="6">
                  <c:v>476</c:v>
                </c:pt>
                <c:pt idx="7">
                  <c:v>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EC-4B02-97B9-A980F4C0F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610688"/>
        <c:axId val="397608168"/>
      </c:areaChart>
      <c:catAx>
        <c:axId val="39761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7608168"/>
        <c:crosses val="autoZero"/>
        <c:auto val="1"/>
        <c:lblAlgn val="ctr"/>
        <c:lblOffset val="100"/>
        <c:noMultiLvlLbl val="0"/>
      </c:catAx>
      <c:valAx>
        <c:axId val="39760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976106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4742-2808-42EC-89BE-F12E13292038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5D661-CA1A-4206-95EB-81F51CE192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ADE3-B286-4B09-9B2D-C608A605B1AF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0AC82-D930-4AF7-B7CE-5670A263249F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3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sev_powerpoint_sablon_04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4" name="Dia számának helye 7"/>
          <p:cNvSpPr>
            <a:spLocks noGrp="1"/>
          </p:cNvSpPr>
          <p:nvPr>
            <p:ph type="sldNum" sz="quarter" idx="11"/>
          </p:nvPr>
        </p:nvSpPr>
        <p:spPr>
          <a:xfrm>
            <a:off x="6858016" y="4286262"/>
            <a:ext cx="2133600" cy="273844"/>
          </a:xfrm>
        </p:spPr>
        <p:txBody>
          <a:bodyPr/>
          <a:lstStyle/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799B-CF36-4640-8556-D8982E24C8FC}" type="datetimeFigureOut">
              <a:rPr lang="hu-HU" smtClean="0"/>
              <a:pPr/>
              <a:t>2024. 12. 11.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49715-DF85-4C33-9768-1C5D4E82E1F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643470" y="4030683"/>
            <a:ext cx="4572000" cy="61276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Éves pályavasúti koordináció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643438" y="4316435"/>
            <a:ext cx="457200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2024. december 16.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Beérkezett kérdések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E2EB7E2-9FCF-52ED-E608-70314A7A28AB}"/>
              </a:ext>
            </a:extLst>
          </p:cNvPr>
          <p:cNvSpPr txBox="1"/>
          <p:nvPr/>
        </p:nvSpPr>
        <p:spPr>
          <a:xfrm>
            <a:off x="178563" y="1529641"/>
            <a:ext cx="8715436" cy="312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avaly elhangzott, hogy a vontatási villamos energia mérés alapú elszámolásának bevezetése 2024. első negyedévében várható. Mik ezzel kapcsolatban a tapasztalatok?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Szombathely állomáson örvendetes módon "erőn felül" biztosítják a MÁV hálózatáról késve érkező vonatokról is az átszállásokat. Ezt azonban sokszor nem közös peronos átszállással biztosítják, pedig legalább a kritikus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menetidejű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irányok között ez kívánatos lenne. A vonatok induló késése és az e vonatok késése miatti pályakapacitás-csökkenés is kisebb lenne, ha több lenne a közös peronos átszállási lehetőség, így 2-3 perccel is hamarabb indulhatnának a vonatok az átszállás biztosításakor...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lépéseket tesz/tervez a GYSEV pályavasút a költséghatékonyabb működés érdekében?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változott meg a magyar állam szerepe a cég érdekében a Strabag kivásárlásával?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7"/>
          <p:cNvSpPr txBox="1">
            <a:spLocks/>
          </p:cNvSpPr>
          <p:nvPr/>
        </p:nvSpPr>
        <p:spPr>
          <a:xfrm>
            <a:off x="8572529" y="4357701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 defTabSz="914378">
              <a:defRPr/>
            </a:pPr>
            <a:fld id="{2AD49715-DF85-4C33-9768-1C5D4E82E1F6}" type="slidenum">
              <a:rPr lang="hu-HU">
                <a:solidFill>
                  <a:prstClr val="white"/>
                </a:solidFill>
                <a:latin typeface="Calibri"/>
              </a:rPr>
              <a:pPr algn="r" defTabSz="914378">
                <a:defRPr/>
              </a:pPr>
              <a:t>11</a:t>
            </a:fld>
            <a:endParaRPr lang="hu-H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2" descr="C:\Users\lrazo\AppData\Local\Microsoft\Windows\Temporary Internet Files\Content.Outlook\73ARAWGS\GYSEV_vonalhálózat_térkép_2018_02.jpg">
            <a:extLst>
              <a:ext uri="{FF2B5EF4-FFF2-40B4-BE49-F238E27FC236}">
                <a16:creationId xmlns:a16="http://schemas.microsoft.com/office/drawing/2014/main" id="{20B28B68-A57B-C583-D4BD-C3FFCFF30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14563" r="5383"/>
          <a:stretch/>
        </p:blipFill>
        <p:spPr bwMode="auto">
          <a:xfrm>
            <a:off x="0" y="1203599"/>
            <a:ext cx="3635897" cy="39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B5B697E2-BD05-EA7F-A6FC-088D8334EFA5}"/>
              </a:ext>
            </a:extLst>
          </p:cNvPr>
          <p:cNvSpPr/>
          <p:nvPr/>
        </p:nvSpPr>
        <p:spPr>
          <a:xfrm>
            <a:off x="-1" y="2"/>
            <a:ext cx="9144001" cy="483517"/>
          </a:xfrm>
          <a:prstGeom prst="rect">
            <a:avLst/>
          </a:prstGeom>
          <a:solidFill>
            <a:srgbClr val="92D05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hu-HU" sz="2000" b="1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A GYSEV Zrt. tulajdonosi szerződései, tulajdonosi struktúrája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61519414-CF6C-6D21-F98E-9B08E3E2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26" y="1101755"/>
            <a:ext cx="717939" cy="38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Image of State Flag">
            <a:extLst>
              <a:ext uri="{FF2B5EF4-FFF2-40B4-BE49-F238E27FC236}">
                <a16:creationId xmlns:a16="http://schemas.microsoft.com/office/drawing/2014/main" id="{DA7B19D2-E801-F058-85DB-C15C14606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987" y="2709160"/>
            <a:ext cx="717939" cy="38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13E79359-3324-4353-B484-E4943B579434}"/>
              </a:ext>
            </a:extLst>
          </p:cNvPr>
          <p:cNvSpPr/>
          <p:nvPr/>
        </p:nvSpPr>
        <p:spPr>
          <a:xfrm>
            <a:off x="0" y="523627"/>
            <a:ext cx="3635897" cy="5297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hu-HU" dirty="0">
                <a:solidFill>
                  <a:prstClr val="white"/>
                </a:solidFill>
                <a:latin typeface="Calibri"/>
              </a:rPr>
              <a:t>Vonalhálózat</a:t>
            </a: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D3E7FFB3-863D-C59B-3711-BB67D6F5C26F}"/>
              </a:ext>
            </a:extLst>
          </p:cNvPr>
          <p:cNvSpPr/>
          <p:nvPr/>
        </p:nvSpPr>
        <p:spPr>
          <a:xfrm>
            <a:off x="3781446" y="529803"/>
            <a:ext cx="2086698" cy="5297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hu-HU" dirty="0">
                <a:solidFill>
                  <a:prstClr val="white"/>
                </a:solidFill>
                <a:latin typeface="Calibri"/>
              </a:rPr>
              <a:t>Tulajdonosi szerződések</a:t>
            </a:r>
          </a:p>
        </p:txBody>
      </p:sp>
      <p:sp>
        <p:nvSpPr>
          <p:cNvPr id="19" name="Lekerekített téglalap 5">
            <a:extLst>
              <a:ext uri="{FF2B5EF4-FFF2-40B4-BE49-F238E27FC236}">
                <a16:creationId xmlns:a16="http://schemas.microsoft.com/office/drawing/2014/main" id="{F9DB2E50-64E0-57F3-22CA-8246F5116E9E}"/>
              </a:ext>
            </a:extLst>
          </p:cNvPr>
          <p:cNvSpPr/>
          <p:nvPr/>
        </p:nvSpPr>
        <p:spPr>
          <a:xfrm>
            <a:off x="3781446" y="1548069"/>
            <a:ext cx="2086698" cy="52978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kern="0" dirty="0">
                <a:solidFill>
                  <a:prstClr val="black"/>
                </a:solidFill>
                <a:latin typeface="Arial" charset="0"/>
              </a:rPr>
              <a:t>Pályaműködtetési Szerződés: 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kern="0" dirty="0">
                <a:solidFill>
                  <a:prstClr val="black"/>
                </a:solidFill>
                <a:latin typeface="Arial" charset="0"/>
              </a:rPr>
              <a:t>2016 - 2025</a:t>
            </a:r>
          </a:p>
        </p:txBody>
      </p:sp>
      <p:sp>
        <p:nvSpPr>
          <p:cNvPr id="20" name="Lekerekített téglalap 6">
            <a:extLst>
              <a:ext uri="{FF2B5EF4-FFF2-40B4-BE49-F238E27FC236}">
                <a16:creationId xmlns:a16="http://schemas.microsoft.com/office/drawing/2014/main" id="{8290A420-A767-7CD3-9064-1D47901C97F2}"/>
              </a:ext>
            </a:extLst>
          </p:cNvPr>
          <p:cNvSpPr/>
          <p:nvPr/>
        </p:nvSpPr>
        <p:spPr>
          <a:xfrm>
            <a:off x="3781446" y="2147774"/>
            <a:ext cx="2086698" cy="500215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00B050"/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kern="0" dirty="0">
                <a:solidFill>
                  <a:prstClr val="black"/>
                </a:solidFill>
                <a:latin typeface="Arial" charset="0"/>
              </a:rPr>
              <a:t>Személyszállítási Közszolgáltatási Szerződés: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kern="0" dirty="0">
                <a:solidFill>
                  <a:prstClr val="black"/>
                </a:solidFill>
                <a:latin typeface="Arial" charset="0"/>
              </a:rPr>
              <a:t>2024 – 2033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8C31071A-7A53-AD3C-724A-BDB596D27973}"/>
              </a:ext>
            </a:extLst>
          </p:cNvPr>
          <p:cNvSpPr/>
          <p:nvPr/>
        </p:nvSpPr>
        <p:spPr>
          <a:xfrm>
            <a:off x="6013694" y="523626"/>
            <a:ext cx="3022802" cy="5297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hu-HU" dirty="0">
                <a:solidFill>
                  <a:prstClr val="white"/>
                </a:solidFill>
                <a:latin typeface="Calibri"/>
              </a:rPr>
              <a:t>Tulajdonosi struktúra</a:t>
            </a:r>
          </a:p>
        </p:txBody>
      </p:sp>
      <p:sp>
        <p:nvSpPr>
          <p:cNvPr id="23" name="Lekerekített téglalap 7">
            <a:extLst>
              <a:ext uri="{FF2B5EF4-FFF2-40B4-BE49-F238E27FC236}">
                <a16:creationId xmlns:a16="http://schemas.microsoft.com/office/drawing/2014/main" id="{5C5986A5-F40D-784E-95A2-319D81B00D39}"/>
              </a:ext>
            </a:extLst>
          </p:cNvPr>
          <p:cNvSpPr/>
          <p:nvPr/>
        </p:nvSpPr>
        <p:spPr>
          <a:xfrm>
            <a:off x="3809606" y="3154129"/>
            <a:ext cx="2086698" cy="475107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FF0000"/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kern="0" dirty="0">
                <a:solidFill>
                  <a:prstClr val="black"/>
                </a:solidFill>
                <a:latin typeface="Arial" charset="0"/>
              </a:rPr>
              <a:t>Pályaműködtetési 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kern="0" dirty="0">
                <a:solidFill>
                  <a:prstClr val="black"/>
                </a:solidFill>
                <a:latin typeface="Arial" charset="0"/>
              </a:rPr>
              <a:t>Szerződés (MIP): 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kern="0" dirty="0">
                <a:solidFill>
                  <a:prstClr val="black"/>
                </a:solidFill>
                <a:latin typeface="Arial" charset="0"/>
              </a:rPr>
              <a:t>2021 – 2026</a:t>
            </a:r>
          </a:p>
        </p:txBody>
      </p:sp>
      <p:sp>
        <p:nvSpPr>
          <p:cNvPr id="24" name="Lekerekített téglalap 8">
            <a:extLst>
              <a:ext uri="{FF2B5EF4-FFF2-40B4-BE49-F238E27FC236}">
                <a16:creationId xmlns:a16="http://schemas.microsoft.com/office/drawing/2014/main" id="{49893E9F-FA1F-C6F9-397F-D81B0CB5EFA7}"/>
              </a:ext>
            </a:extLst>
          </p:cNvPr>
          <p:cNvSpPr/>
          <p:nvPr/>
        </p:nvSpPr>
        <p:spPr>
          <a:xfrm>
            <a:off x="3807173" y="3702628"/>
            <a:ext cx="2086698" cy="471698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FF0000"/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kern="0" dirty="0">
                <a:solidFill>
                  <a:prstClr val="black"/>
                </a:solidFill>
                <a:latin typeface="Arial" charset="0"/>
              </a:rPr>
              <a:t>Személyszállítási </a:t>
            </a:r>
            <a:r>
              <a:rPr lang="hu-HU" sz="1100" b="1" kern="0" dirty="0" err="1">
                <a:solidFill>
                  <a:prstClr val="black"/>
                </a:solidFill>
                <a:latin typeface="Arial" charset="0"/>
              </a:rPr>
              <a:t>Közszolg</a:t>
            </a:r>
            <a:r>
              <a:rPr lang="hu-HU" sz="1100" b="1" kern="0" dirty="0">
                <a:solidFill>
                  <a:prstClr val="black"/>
                </a:solidFill>
                <a:latin typeface="Arial" charset="0"/>
              </a:rPr>
              <a:t>. Szerződés:</a:t>
            </a:r>
          </a:p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kern="0" dirty="0">
                <a:solidFill>
                  <a:prstClr val="black"/>
                </a:solidFill>
                <a:latin typeface="Arial" charset="0"/>
              </a:rPr>
              <a:t>2020-2030</a:t>
            </a:r>
          </a:p>
        </p:txBody>
      </p:sp>
      <p:sp>
        <p:nvSpPr>
          <p:cNvPr id="3" name="Téglalap: lekerekített 2">
            <a:extLst>
              <a:ext uri="{FF2B5EF4-FFF2-40B4-BE49-F238E27FC236}">
                <a16:creationId xmlns:a16="http://schemas.microsoft.com/office/drawing/2014/main" id="{4368F766-7E21-C537-3D44-9127277DC1B9}"/>
              </a:ext>
            </a:extLst>
          </p:cNvPr>
          <p:cNvSpPr/>
          <p:nvPr/>
        </p:nvSpPr>
        <p:spPr>
          <a:xfrm>
            <a:off x="3434359" y="4221787"/>
            <a:ext cx="2722340" cy="9217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Koncesszió:</a:t>
            </a:r>
          </a:p>
          <a:p>
            <a:pPr algn="ctr" defTabSz="914378"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Magyarország: </a:t>
            </a:r>
            <a:r>
              <a:rPr lang="hu-HU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2032.</a:t>
            </a:r>
            <a:endParaRPr lang="hu-HU" dirty="0">
              <a:solidFill>
                <a:prstClr val="black"/>
              </a:solidFill>
              <a:latin typeface="Calibri"/>
            </a:endParaRPr>
          </a:p>
          <a:p>
            <a:pPr algn="ctr" defTabSz="914378">
              <a:defRPr/>
            </a:pPr>
            <a:r>
              <a:rPr lang="hu-HU" dirty="0">
                <a:solidFill>
                  <a:prstClr val="black"/>
                </a:solidFill>
                <a:latin typeface="Calibri"/>
              </a:rPr>
              <a:t>Ausztria: </a:t>
            </a:r>
            <a:r>
              <a:rPr lang="hu-HU" b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2037.</a:t>
            </a:r>
            <a:endParaRPr lang="hu-H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9740D76-5AF8-1418-813A-FFD1204B2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9" y="1101756"/>
            <a:ext cx="2682872" cy="359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6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2ED7B-A938-2544-52FC-C9CC99803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DF3049-EA42-FA83-1180-36A9E4D24967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Beérkezett kérdések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C958CA9C-4804-6519-8E9B-AFE01D4B9136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038DC071-F0AA-1A1F-146A-542AC86174ED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9B0B02E-1002-EAA9-6359-F26B6AD6D6AE}"/>
              </a:ext>
            </a:extLst>
          </p:cNvPr>
          <p:cNvSpPr txBox="1"/>
          <p:nvPr/>
        </p:nvSpPr>
        <p:spPr>
          <a:xfrm>
            <a:off x="178563" y="1529641"/>
            <a:ext cx="8715436" cy="391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avaly elhangzott, hogy a vontatási villamos energia mérés alapú elszámolásának bevezetése 2024. első negyedévében várható. Mik ezzel kapcsolatban a tapasztalatok?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Szombathely állomáson örvendetes módon "erőn felül" biztosítják a MÁV hálózatáról késve érkező vonatokról is az átszállásokat. Ezt azonban sokszor nem közös peronos átszállással biztosítják, pedig legalább a kritikus </a:t>
            </a:r>
            <a:r>
              <a:rPr lang="hu-H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menetidejű</a:t>
            </a: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irányok között ez kívánatos lenne. A vonatok induló késése és az e vonatok késése miatti pályakapacitás-csökkenés is kisebb lenne, ha több lenne a közös peronos átszállási lehetőség, így 2-3 perccel is hamarabb indulhatnának a vonatok az átszállás biztosításakor...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lépéseket tesz/tervez a GYSEV pályavasút a költséghatékonyabb működés érdekében?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változott meg a magyar állam szerepe a cég érdekében a Strabag kivásárlásával?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Nyilvánosságra került a kormány hosszútávú vasúti projektlistája, benne rengeteg GYSEV fejlesztéssel és azok becsült összegével - ha Önöknek nem lenne meg, szívesen átküldöm. Milyen pályaparaméterekkel számoltak a tervezés során az egyes projektekben és milyen mértékű kapacitásbővüléssel?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548098" y="745117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Beérkezett kérdések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E2EB7E2-9FCF-52ED-E608-70314A7A28AB}"/>
              </a:ext>
            </a:extLst>
          </p:cNvPr>
          <p:cNvSpPr txBox="1"/>
          <p:nvPr/>
        </p:nvSpPr>
        <p:spPr>
          <a:xfrm>
            <a:off x="539552" y="1142990"/>
            <a:ext cx="8715436" cy="64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Harka – Sopron vonalszakasz szűk kapacitások feloldása és Sopron állomáson utasforgalmi kapacitásbővítés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Kép 1">
            <a:extLst>
              <a:ext uri="{FF2B5EF4-FFF2-40B4-BE49-F238E27FC236}">
                <a16:creationId xmlns:a16="http://schemas.microsoft.com/office/drawing/2014/main" id="{2A46DC06-082D-84E0-BE3A-4E515498CC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9665" r="-5" b="1127"/>
          <a:stretch/>
        </p:blipFill>
        <p:spPr bwMode="auto">
          <a:xfrm>
            <a:off x="599385" y="1548162"/>
            <a:ext cx="7945230" cy="30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72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74B2F-D75B-37B1-25CE-DEB20A0DD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5C9219-D8BA-EAE1-3A11-563CD9F89DDE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Beérkezett kérdések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6BE2A656-F02C-EFE4-2BD3-9348342D131E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7D5F9C32-055A-B080-DAE5-062DD7335172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E48DF99-D7CA-B350-C6DF-256CF3E2B0C0}"/>
              </a:ext>
            </a:extLst>
          </p:cNvPr>
          <p:cNvSpPr txBox="1"/>
          <p:nvPr/>
        </p:nvSpPr>
        <p:spPr>
          <a:xfrm>
            <a:off x="178563" y="1529641"/>
            <a:ext cx="8715436" cy="189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Nyilvánosságra került a kormány hosszútávú vasúti projektlistája, benne rengeteg GYSEV fejlesztéssel és azok becsült összegével - ha Önöknek nem lenne meg, szívesen átküldöm. Milyen pályaparaméterekkel számoltak a tervezés során az egyes projektekben és milyen mértékű kapacitásbővüléssel?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Harka – Sopron vonalszakasz szűk kapacitások feloldása és Sopron állomáson utasforgalmi kapacitásbővítés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Zalaszentiváni deltavágány kiépítése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3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76987-B219-5F24-E215-D7B461CC5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438589-CA0A-8258-296C-4D6FFA1D2BC6}"/>
              </a:ext>
            </a:extLst>
          </p:cNvPr>
          <p:cNvSpPr txBox="1">
            <a:spLocks/>
          </p:cNvSpPr>
          <p:nvPr/>
        </p:nvSpPr>
        <p:spPr>
          <a:xfrm>
            <a:off x="3548098" y="745117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Beérkezett kérdések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63B58185-81CD-A994-E3CA-83A822CE23D0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C3AF0C48-6572-2539-96FA-C86C85037E47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FA5607-3BD0-3361-7B66-2781B75B3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 r="223" b="4400"/>
          <a:stretch/>
        </p:blipFill>
        <p:spPr bwMode="auto">
          <a:xfrm>
            <a:off x="1475656" y="1059582"/>
            <a:ext cx="7683405" cy="365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2BE11354-D008-D3CD-A3AD-6DD14F153EF1}"/>
              </a:ext>
            </a:extLst>
          </p:cNvPr>
          <p:cNvSpPr txBox="1"/>
          <p:nvPr/>
        </p:nvSpPr>
        <p:spPr>
          <a:xfrm>
            <a:off x="539552" y="1142990"/>
            <a:ext cx="2808312" cy="64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Zalaszentiváni deltavágány kiépítése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01373-9579-E50F-4F91-9EC4AC98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E36318-B7C9-8B13-E971-58038011E342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Beérkezett kérdések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AD041EEF-6278-2F35-A352-9F2B96B77824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D12DE867-39D5-CAEE-299B-D0A7067849B9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8FABCC0-715C-6890-0D92-FC204CED173F}"/>
              </a:ext>
            </a:extLst>
          </p:cNvPr>
          <p:cNvSpPr txBox="1"/>
          <p:nvPr/>
        </p:nvSpPr>
        <p:spPr>
          <a:xfrm>
            <a:off x="178563" y="1529641"/>
            <a:ext cx="8715436" cy="327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hu-H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Nyilvánosságra került a kormány hosszútávú vasúti projektlistája, benne rengeteg GYSEV fejlesztéssel és azok becsült összegével - ha Önöknek nem lenne meg, szívesen átküldöm. Milyen pályaparaméterekkel számoltak a tervezés során az egyes projektekben és milyen mértékű kapacitásbővüléssel?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Harka – Sopron vonalszakasz szűk kapacitások feloldása és Sopron állomáson utasforgalmi kapacitásbővítés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Zalaszentiváni deltavágány kiépítése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Szombathely – Kőszeg vasútvonal villamosítása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Hegyeshalom – Rajka vasútvonal korszerűsítése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Győr – Sopron vasútvonal kétvágányúsítás 1. ütem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Szombathely – Zalaszentiván vasútvonal korszerűsítése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Hegyeshalom – Porpác – Szombathely vasútvonal korszerűsítése</a:t>
            </a:r>
          </a:p>
          <a:p>
            <a:pPr marL="742950" lvl="1" indent="-28575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hu-HU" sz="1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Győr – Sopron vasútvonal kétvágányúsítás 2/B. ütem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hu-HU" sz="1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42844" y="3602055"/>
            <a:ext cx="348612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Bencsics József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142844" y="3887807"/>
            <a:ext cx="3486120" cy="4698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jbencsics@gysev.hu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42844" y="2673361"/>
            <a:ext cx="7772400" cy="75564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Köszönöm a figyelmet!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337456E5-DA6E-63F7-0217-B438C102A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0326" cy="51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755E29-6C09-8CFD-0F91-3D984F20D6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604134"/>
              </p:ext>
            </p:extLst>
          </p:nvPr>
        </p:nvGraphicFramePr>
        <p:xfrm>
          <a:off x="0" y="1314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2085A0D-7FA3-4146-970C-5A452A4F29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093851"/>
              </p:ext>
            </p:extLst>
          </p:nvPr>
        </p:nvGraphicFramePr>
        <p:xfrm>
          <a:off x="4572000" y="1314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651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D88822-E105-4D4E-93B2-EC99A44384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524522"/>
              </p:ext>
            </p:extLst>
          </p:nvPr>
        </p:nvGraphicFramePr>
        <p:xfrm>
          <a:off x="971600" y="1059582"/>
          <a:ext cx="77048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64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BF81C-631D-9351-6919-79CCE5056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3675D714-7FA4-8D18-C51A-38E32B1B7CD9}"/>
              </a:ext>
            </a:extLst>
          </p:cNvPr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9E212099-0993-4498-E867-D18E2814C85E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8EB004E-3E67-E7CB-FD6E-EAA5767ED005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242211F-3374-3609-A9C9-585947BD67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859602"/>
              </p:ext>
            </p:extLst>
          </p:nvPr>
        </p:nvGraphicFramePr>
        <p:xfrm>
          <a:off x="179512" y="1142990"/>
          <a:ext cx="51125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747C02-EE5C-CC77-A029-8977909B1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267782"/>
              </p:ext>
            </p:extLst>
          </p:nvPr>
        </p:nvGraphicFramePr>
        <p:xfrm>
          <a:off x="4981576" y="1302545"/>
          <a:ext cx="4162424" cy="296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244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9236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dirty="0"/>
              <a:t>	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578EBF-8B06-E668-9BD9-4C5608CBD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99627"/>
              </p:ext>
            </p:extLst>
          </p:nvPr>
        </p:nvGraphicFramePr>
        <p:xfrm>
          <a:off x="621097" y="1159345"/>
          <a:ext cx="7920880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24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E40FB2-BAC3-4760-B5E6-EBD35EEC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ED1D3C6C-7505-48A6-BF34-C8A6EABD136C}"/>
              </a:ext>
            </a:extLst>
          </p:cNvPr>
          <p:cNvSpPr txBox="1"/>
          <p:nvPr/>
        </p:nvSpPr>
        <p:spPr>
          <a:xfrm>
            <a:off x="4572000" y="1142990"/>
            <a:ext cx="45028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16. Hegyeshalom – Csorna	   04.07.-04.11.</a:t>
            </a:r>
          </a:p>
          <a:p>
            <a:r>
              <a:rPr lang="hu-HU" dirty="0"/>
              <a:t>8.   Győr – Csorna 		   04.2</a:t>
            </a:r>
            <a:r>
              <a:rPr lang="hu-HU" dirty="0">
                <a:solidFill>
                  <a:srgbClr val="FF0000"/>
                </a:solidFill>
              </a:rPr>
              <a:t>2</a:t>
            </a:r>
            <a:r>
              <a:rPr lang="hu-HU" dirty="0"/>
              <a:t>.-04.29.</a:t>
            </a:r>
          </a:p>
          <a:p>
            <a:r>
              <a:rPr lang="hu-HU" dirty="0"/>
              <a:t>8.   Csorna – Fertőszentmiklós   05.12.-05.22.</a:t>
            </a:r>
          </a:p>
          <a:p>
            <a:r>
              <a:rPr lang="hu-HU" dirty="0"/>
              <a:t>16. Hegyeshalom – Csorna	   05.2</a:t>
            </a:r>
            <a:r>
              <a:rPr lang="hu-HU" dirty="0">
                <a:solidFill>
                  <a:srgbClr val="FF0000"/>
                </a:solidFill>
              </a:rPr>
              <a:t>5</a:t>
            </a:r>
            <a:r>
              <a:rPr lang="hu-HU" dirty="0"/>
              <a:t>.-06.06.</a:t>
            </a:r>
          </a:p>
          <a:p>
            <a:r>
              <a:rPr lang="hu-HU" dirty="0">
                <a:solidFill>
                  <a:srgbClr val="FF0000"/>
                </a:solidFill>
              </a:rPr>
              <a:t>15. Sopron  – Lövő 		   06.23.-06.26.</a:t>
            </a:r>
          </a:p>
          <a:p>
            <a:r>
              <a:rPr lang="hu-HU" dirty="0"/>
              <a:t>16. Porpác – Csorna	   07.01.-07.15.</a:t>
            </a:r>
          </a:p>
          <a:p>
            <a:r>
              <a:rPr lang="hu-HU" dirty="0"/>
              <a:t>17. Szombathely-Zalaszentiván 08.04.-</a:t>
            </a:r>
            <a:r>
              <a:rPr lang="hu-HU" dirty="0">
                <a:solidFill>
                  <a:srgbClr val="FF0000"/>
                </a:solidFill>
              </a:rPr>
              <a:t>09.22.</a:t>
            </a:r>
          </a:p>
          <a:p>
            <a:r>
              <a:rPr lang="hu-HU" dirty="0">
                <a:solidFill>
                  <a:srgbClr val="FF0000"/>
                </a:solidFill>
              </a:rPr>
              <a:t>18. Szombathely  –  Kőszeg	   08.05.-08.12.</a:t>
            </a:r>
          </a:p>
          <a:p>
            <a:r>
              <a:rPr lang="hu-HU" dirty="0"/>
              <a:t>8.   Fertőszentmiklós – Sopron  09.0</a:t>
            </a:r>
            <a:r>
              <a:rPr lang="hu-HU" dirty="0">
                <a:solidFill>
                  <a:srgbClr val="FF0000"/>
                </a:solidFill>
              </a:rPr>
              <a:t>1</a:t>
            </a:r>
            <a:r>
              <a:rPr lang="hu-HU" dirty="0"/>
              <a:t>.-09.30.</a:t>
            </a:r>
          </a:p>
          <a:p>
            <a:r>
              <a:rPr lang="hu-HU" dirty="0">
                <a:solidFill>
                  <a:srgbClr val="FF0000"/>
                </a:solidFill>
              </a:rPr>
              <a:t>21. Szombathely R. – Ják	   10.01.-10.22.</a:t>
            </a:r>
          </a:p>
          <a:p>
            <a:r>
              <a:rPr lang="hu-HU" dirty="0"/>
              <a:t>1D. Hegyeshalom – Rajka 	   10.13.-11.10.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3C2F079-D76B-4C54-A10F-EF9ED11339BB}"/>
              </a:ext>
            </a:extLst>
          </p:cNvPr>
          <p:cNvSpPr txBox="1"/>
          <p:nvPr/>
        </p:nvSpPr>
        <p:spPr>
          <a:xfrm>
            <a:off x="4498280" y="771550"/>
            <a:ext cx="457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2025-ben tervezett 12 órát meghaladó zavartatások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23D82AA-B84E-B488-ADB3-78D8E745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176" y="769809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3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B8115-DC03-9C13-5F4A-4CCC18EE5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8D22FB-E7C2-26C2-621D-363DC6A4EF8B}"/>
              </a:ext>
            </a:extLst>
          </p:cNvPr>
          <p:cNvSpPr txBox="1">
            <a:spLocks/>
          </p:cNvSpPr>
          <p:nvPr/>
        </p:nvSpPr>
        <p:spPr>
          <a:xfrm>
            <a:off x="3629076" y="1131901"/>
            <a:ext cx="5372080" cy="38687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>
            <a:extLst>
              <a:ext uri="{FF2B5EF4-FFF2-40B4-BE49-F238E27FC236}">
                <a16:creationId xmlns:a16="http://schemas.microsoft.com/office/drawing/2014/main" id="{A7739A05-379C-EE9C-6116-560FF711BD90}"/>
              </a:ext>
            </a:extLst>
          </p:cNvPr>
          <p:cNvSpPr txBox="1">
            <a:spLocks/>
          </p:cNvSpPr>
          <p:nvPr/>
        </p:nvSpPr>
        <p:spPr>
          <a:xfrm>
            <a:off x="4716018" y="1131901"/>
            <a:ext cx="4070824" cy="286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>
            <a:extLst>
              <a:ext uri="{FF2B5EF4-FFF2-40B4-BE49-F238E27FC236}">
                <a16:creationId xmlns:a16="http://schemas.microsoft.com/office/drawing/2014/main" id="{5C9E90E0-DEE8-7A66-17BD-B6856FF05D6C}"/>
              </a:ext>
            </a:extLst>
          </p:cNvPr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9143636-2D4D-57EA-DB9E-401599F5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75"/>
            <a:ext cx="4427984" cy="5089725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9CA34AAB-98A7-1837-8805-92A7327D36FB}"/>
              </a:ext>
            </a:extLst>
          </p:cNvPr>
          <p:cNvSpPr txBox="1"/>
          <p:nvPr/>
        </p:nvSpPr>
        <p:spPr>
          <a:xfrm>
            <a:off x="4572000" y="1142990"/>
            <a:ext cx="4502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8.   Győr – Csorna 		   04.20.-04.24.</a:t>
            </a:r>
          </a:p>
          <a:p>
            <a:pPr marL="342900" indent="-342900">
              <a:buAutoNum type="arabicPeriod" startAt="8"/>
            </a:pPr>
            <a:r>
              <a:rPr lang="hu-HU" dirty="0"/>
              <a:t>Csorna – Sopron	   05.11.-05.15.</a:t>
            </a:r>
          </a:p>
          <a:p>
            <a:r>
              <a:rPr lang="hu-HU" dirty="0"/>
              <a:t>16. Csorna – Porpác	   05.18.-05.22.</a:t>
            </a:r>
          </a:p>
          <a:p>
            <a:r>
              <a:rPr lang="hu-HU" dirty="0"/>
              <a:t>17. Szombathely-Zalaszentiván 05.26.-06.26.</a:t>
            </a:r>
          </a:p>
          <a:p>
            <a:r>
              <a:rPr lang="hu-HU" dirty="0"/>
              <a:t>1D. Hegyeshalom – Rajka 	   06.15.-06-20.</a:t>
            </a:r>
          </a:p>
          <a:p>
            <a:r>
              <a:rPr lang="hu-HU" dirty="0"/>
              <a:t>15. Lövő  – Bük		   07.13.-07.22.   </a:t>
            </a:r>
          </a:p>
          <a:p>
            <a:r>
              <a:rPr lang="hu-HU" dirty="0"/>
              <a:t>21. </a:t>
            </a:r>
            <a:r>
              <a:rPr lang="hu-HU" dirty="0" err="1"/>
              <a:t>Alsórönök</a:t>
            </a:r>
            <a:r>
              <a:rPr lang="hu-HU" dirty="0"/>
              <a:t> - Szentgotthárd  08.03.-08.12.</a:t>
            </a:r>
          </a:p>
          <a:p>
            <a:r>
              <a:rPr lang="hu-HU" dirty="0"/>
              <a:t>16. Répcelak – Porpác	   09.01.-09.05.</a:t>
            </a:r>
          </a:p>
          <a:p>
            <a:r>
              <a:rPr lang="hu-HU" dirty="0"/>
              <a:t>8.   Győr – Csorna 		   09.11.-09.15.</a:t>
            </a:r>
          </a:p>
          <a:p>
            <a:r>
              <a:rPr lang="hu-HU" dirty="0"/>
              <a:t>		</a:t>
            </a:r>
          </a:p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FB4FCC8-9D69-5643-05FF-1C727B9AC515}"/>
              </a:ext>
            </a:extLst>
          </p:cNvPr>
          <p:cNvSpPr txBox="1"/>
          <p:nvPr/>
        </p:nvSpPr>
        <p:spPr>
          <a:xfrm>
            <a:off x="4498280" y="771550"/>
            <a:ext cx="4576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/>
              <a:t>2026-ban tervezett 12 órát meghaladó zavartatások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88A2EF7-1F3D-1E65-5A5C-D7E8B29DC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554" y="3731395"/>
            <a:ext cx="432048" cy="5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771920" y="465762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Vontatási villamosenergia díjak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A vasúti ágazat fejlesztése tartósan a közlekedéspolitika középpontjában  marad | mérnökvagyok.hu">
            <a:extLst>
              <a:ext uri="{FF2B5EF4-FFF2-40B4-BE49-F238E27FC236}">
                <a16:creationId xmlns:a16="http://schemas.microsoft.com/office/drawing/2014/main" id="{48DB9EBA-0A43-22B4-7BD9-85A7B980B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99" y="2786064"/>
            <a:ext cx="3745202" cy="19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A7D3672F-A641-AD0B-AA2A-F3758B410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25" y="1166588"/>
            <a:ext cx="8773749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629076" y="1131901"/>
            <a:ext cx="5372080" cy="3682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latin typeface="+mj-lt"/>
                <a:ea typeface="+mj-ea"/>
                <a:cs typeface="+mj-cs"/>
              </a:rPr>
              <a:t>Egyéb tájékoztatások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285720" y="1571618"/>
            <a:ext cx="850112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800" b="1"/>
            </a:lvl1pPr>
          </a:lstStyle>
          <a:p>
            <a:endParaRPr lang="hu-HU" sz="14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ia számának helye 7"/>
          <p:cNvSpPr txBox="1">
            <a:spLocks/>
          </p:cNvSpPr>
          <p:nvPr/>
        </p:nvSpPr>
        <p:spPr>
          <a:xfrm>
            <a:off x="8572528" y="142858"/>
            <a:ext cx="34765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DB5AF88-7F40-46C2-B637-15FAF8AF29AD}"/>
              </a:ext>
            </a:extLst>
          </p:cNvPr>
          <p:cNvSpPr txBox="1"/>
          <p:nvPr/>
        </p:nvSpPr>
        <p:spPr>
          <a:xfrm>
            <a:off x="467544" y="1635646"/>
            <a:ext cx="77048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dirty="0"/>
              <a:t>Egyéb pályavasúti szolgáltatások díjainak a felülvizsgálata </a:t>
            </a:r>
            <a:r>
              <a:rPr lang="hu-HU" dirty="0"/>
              <a:t>(honlap 2024.11.29.)</a:t>
            </a:r>
          </a:p>
          <a:p>
            <a:pPr marL="285750" indent="-285750" algn="just">
              <a:buFontTx/>
              <a:buChar char="-"/>
            </a:pPr>
            <a:r>
              <a:rPr lang="hu-HU" b="1" dirty="0"/>
              <a:t>Szolgálati menetrend kézbesítés 50 Ft/alakalom</a:t>
            </a:r>
          </a:p>
          <a:p>
            <a:pPr marL="285750" indent="-285750" algn="just">
              <a:buFontTx/>
              <a:buChar char="-"/>
            </a:pPr>
            <a:r>
              <a:rPr lang="hu-HU" b="1" dirty="0"/>
              <a:t>Fékpróba:   -   Teljes 10 900 Ft/vonat</a:t>
            </a:r>
          </a:p>
          <a:p>
            <a:pPr marL="1657350" lvl="3" indent="-285750" algn="just">
              <a:buFontTx/>
              <a:buChar char="-"/>
            </a:pPr>
            <a:r>
              <a:rPr lang="hu-HU" b="1" dirty="0"/>
              <a:t>Egyszerűsített/kapcsolási 7 800 Ft/vonat</a:t>
            </a:r>
          </a:p>
          <a:p>
            <a:pPr marL="285750" indent="-285750" algn="just">
              <a:buFontTx/>
              <a:buChar char="-"/>
            </a:pPr>
            <a:r>
              <a:rPr lang="hu-HU" b="1" dirty="0"/>
              <a:t>Zárjelző tábla kezelés 750 Ft/vonat</a:t>
            </a:r>
          </a:p>
          <a:p>
            <a:pPr marL="285750" indent="-285750" algn="just">
              <a:buFontTx/>
              <a:buChar char="-"/>
            </a:pPr>
            <a:r>
              <a:rPr lang="hu-HU" b="1" dirty="0"/>
              <a:t>Fuvarokmány kézbesítés 750 Ft/vonat</a:t>
            </a:r>
          </a:p>
          <a:p>
            <a:pPr marL="285750" indent="-285750" algn="just">
              <a:buFontTx/>
              <a:buChar char="-"/>
            </a:pPr>
            <a:r>
              <a:rPr lang="hu-HU" b="1" dirty="0"/>
              <a:t>Vonatterhelési kimutatás kézbesítés 750 Ft/vonat</a:t>
            </a:r>
          </a:p>
          <a:p>
            <a:pPr marL="285750" indent="-285750" algn="just">
              <a:buFontTx/>
              <a:buChar char="-"/>
            </a:pPr>
            <a:r>
              <a:rPr lang="hu-HU" b="1" dirty="0"/>
              <a:t>Oktatás 10 000 Ft/óra</a:t>
            </a:r>
          </a:p>
          <a:p>
            <a:pPr marL="285750" indent="-285750" algn="just">
              <a:buFontTx/>
              <a:buChar char="-"/>
            </a:pPr>
            <a:r>
              <a:rPr lang="hu-HU" b="1" dirty="0"/>
              <a:t>Vizsgáztatás 5 000 Ft/fő</a:t>
            </a:r>
          </a:p>
          <a:p>
            <a:pPr algn="just"/>
            <a:endParaRPr lang="hu-HU" sz="1400" dirty="0"/>
          </a:p>
          <a:p>
            <a:pPr algn="just"/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3186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34360</TotalTime>
  <Words>874</Words>
  <Application>Microsoft Office PowerPoint</Application>
  <PresentationFormat>Diavetítés a képernyőre (16:9 oldalarány)</PresentationFormat>
  <Paragraphs>100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Czeglédi Zoltán</dc:creator>
  <cp:lastModifiedBy>Bencsics József</cp:lastModifiedBy>
  <cp:revision>47</cp:revision>
  <dcterms:created xsi:type="dcterms:W3CDTF">2019-02-12T12:43:34Z</dcterms:created>
  <dcterms:modified xsi:type="dcterms:W3CDTF">2024-12-16T14:03:17Z</dcterms:modified>
</cp:coreProperties>
</file>