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0" r:id="rId3"/>
    <p:sldId id="407" r:id="rId4"/>
    <p:sldId id="409" r:id="rId5"/>
    <p:sldId id="394" r:id="rId6"/>
    <p:sldId id="392" r:id="rId7"/>
    <p:sldId id="391" r:id="rId8"/>
    <p:sldId id="395" r:id="rId9"/>
    <p:sldId id="412" r:id="rId10"/>
    <p:sldId id="396" r:id="rId11"/>
    <p:sldId id="397" r:id="rId12"/>
    <p:sldId id="413" r:id="rId13"/>
    <p:sldId id="414" r:id="rId14"/>
    <p:sldId id="399" r:id="rId15"/>
    <p:sldId id="415" r:id="rId16"/>
    <p:sldId id="403" r:id="rId17"/>
    <p:sldId id="423" r:id="rId18"/>
    <p:sldId id="422" r:id="rId19"/>
    <p:sldId id="421" r:id="rId20"/>
    <p:sldId id="420" r:id="rId21"/>
    <p:sldId id="419" r:id="rId22"/>
    <p:sldId id="418" r:id="rId23"/>
    <p:sldId id="416" r:id="rId24"/>
    <p:sldId id="424" r:id="rId25"/>
    <p:sldId id="425" r:id="rId26"/>
    <p:sldId id="426" r:id="rId27"/>
    <p:sldId id="427" r:id="rId28"/>
    <p:sldId id="386" r:id="rId29"/>
    <p:sldId id="388" r:id="rId30"/>
    <p:sldId id="428" r:id="rId31"/>
    <p:sldId id="408" r:id="rId32"/>
    <p:sldId id="429" r:id="rId33"/>
    <p:sldId id="265" r:id="rId34"/>
    <p:sldId id="411" r:id="rId3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-53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programbeli%20%20diagra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</a:t>
            </a:r>
            <a:r>
              <a:rPr lang="en-US"/>
              <a:t>hd </a:t>
            </a:r>
            <a:r>
              <a:rPr lang="hu-HU"/>
              <a:t>bevétel mFt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'[Microsoft PowerPoint programbeli  diagram]Munka1'!$D$2</c:f>
              <c:strCache>
                <c:ptCount val="1"/>
                <c:pt idx="0">
                  <c:v>Személy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programbeli  diagram]Munka1'!$A$3:$A$8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'[Microsoft PowerPoint programbeli  diagram]Munka1'!$D$3:$D$8</c:f>
              <c:numCache>
                <c:formatCode>#,##0</c:formatCode>
                <c:ptCount val="6"/>
                <c:pt idx="0">
                  <c:v>4671.5829140362302</c:v>
                </c:pt>
                <c:pt idx="1">
                  <c:v>4876.3721661201598</c:v>
                </c:pt>
                <c:pt idx="2">
                  <c:v>4926.5703752993804</c:v>
                </c:pt>
                <c:pt idx="3">
                  <c:v>4854.1536620294</c:v>
                </c:pt>
                <c:pt idx="4">
                  <c:v>5001.4538250422402</c:v>
                </c:pt>
                <c:pt idx="5">
                  <c:v>5284.1202696182099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D-4CCA-9CF3-1D6D6DA350F3}"/>
            </c:ext>
          </c:extLst>
        </c:ser>
        <c:ser>
          <c:idx val="1"/>
          <c:order val="1"/>
          <c:tx>
            <c:strRef>
              <c:f>'[Microsoft PowerPoint programbeli  diagram]Munka1'!$H$2</c:f>
              <c:strCache>
                <c:ptCount val="1"/>
                <c:pt idx="0">
                  <c:v>Teher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programbeli  diagram]Munka1'!$A$3:$A$8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'[Microsoft PowerPoint programbeli  diagram]Munka1'!$H$3:$H$8</c:f>
              <c:numCache>
                <c:formatCode>#,##0</c:formatCode>
                <c:ptCount val="6"/>
                <c:pt idx="0">
                  <c:v>1451.0422897250201</c:v>
                </c:pt>
                <c:pt idx="1">
                  <c:v>1713.64100738978</c:v>
                </c:pt>
                <c:pt idx="2">
                  <c:v>1684.8325417839501</c:v>
                </c:pt>
                <c:pt idx="3">
                  <c:v>1641.4529847741001</c:v>
                </c:pt>
                <c:pt idx="4">
                  <c:v>1671.62063864834</c:v>
                </c:pt>
                <c:pt idx="5">
                  <c:v>1686.7146160233101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D-4CCA-9CF3-1D6D6DA350F3}"/>
            </c:ext>
          </c:extLst>
        </c:ser>
        <c:ser>
          <c:idx val="2"/>
          <c:order val="2"/>
          <c:tx>
            <c:strRef>
              <c:f>'[Microsoft PowerPoint programbeli  diagram]Munka1'!$M$2</c:f>
              <c:strCache>
                <c:ptCount val="1"/>
                <c:pt idx="0">
                  <c:v>Mozdony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programbeli  diagram]Munka1'!$A$3:$A$8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'[Microsoft PowerPoint programbeli  diagram]Munka1'!$M$3:$M$8</c:f>
              <c:numCache>
                <c:formatCode>#,##0</c:formatCode>
                <c:ptCount val="6"/>
                <c:pt idx="0">
                  <c:v>236.90256023556199</c:v>
                </c:pt>
                <c:pt idx="1">
                  <c:v>270.245037391832</c:v>
                </c:pt>
                <c:pt idx="2">
                  <c:v>208.39721056335</c:v>
                </c:pt>
                <c:pt idx="3">
                  <c:v>185.63906316153</c:v>
                </c:pt>
                <c:pt idx="4">
                  <c:v>182.492591004551</c:v>
                </c:pt>
                <c:pt idx="5">
                  <c:v>249.06072949303999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D-4CCA-9CF3-1D6D6DA35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189016"/>
        <c:axId val="591181800"/>
        <c:axId val="0"/>
      </c:bar3DChart>
      <c:catAx>
        <c:axId val="5911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1800"/>
        <c:crosses val="autoZero"/>
        <c:auto val="1"/>
        <c:lblAlgn val="ctr"/>
        <c:lblOffset val="100"/>
        <c:noMultiLvlLbl val="0"/>
      </c:catAx>
      <c:valAx>
        <c:axId val="5911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Szolgáltatásokat igénybe vevő társaságok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Munka2!$A$3:$A$14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Munka2!$B$3:$B$14</c:f>
              <c:numCache>
                <c:formatCode>General</c:formatCode>
                <c:ptCount val="12"/>
                <c:pt idx="0">
                  <c:v>23</c:v>
                </c:pt>
                <c:pt idx="1">
                  <c:v>27</c:v>
                </c:pt>
                <c:pt idx="2">
                  <c:v>30</c:v>
                </c:pt>
                <c:pt idx="3">
                  <c:v>37</c:v>
                </c:pt>
                <c:pt idx="4">
                  <c:v>31</c:v>
                </c:pt>
                <c:pt idx="5">
                  <c:v>36</c:v>
                </c:pt>
                <c:pt idx="6">
                  <c:v>34</c:v>
                </c:pt>
                <c:pt idx="7">
                  <c:v>34</c:v>
                </c:pt>
                <c:pt idx="8">
                  <c:v>39</c:v>
                </c:pt>
                <c:pt idx="9">
                  <c:v>42</c:v>
                </c:pt>
                <c:pt idx="10">
                  <c:v>41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9-4238-8629-E25D29724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646152"/>
        <c:axId val="389646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Munka2!$A$3:$A$14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Munka2!$A$3:$A$14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FD9-4238-8629-E25D297246A0}"/>
                  </c:ext>
                </c:extLst>
              </c15:ser>
            </c15:filteredBarSeries>
          </c:ext>
        </c:extLst>
      </c:barChart>
      <c:catAx>
        <c:axId val="38964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9646872"/>
        <c:crosses val="autoZero"/>
        <c:auto val="1"/>
        <c:lblAlgn val="ctr"/>
        <c:lblOffset val="100"/>
        <c:noMultiLvlLbl val="0"/>
      </c:catAx>
      <c:valAx>
        <c:axId val="389646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964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</a:t>
            </a:r>
            <a:r>
              <a:rPr lang="en-US"/>
              <a:t>alkulált menetidő veszteség (perc)</a:t>
            </a:r>
            <a:r>
              <a:rPr lang="hu-HU"/>
              <a:t> vonalanként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[HHD_bev.xlsx]lassújel!$B$2</c:f>
              <c:strCache>
                <c:ptCount val="1"/>
                <c:pt idx="0">
                  <c:v>1d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[HHD_bev.xlsx]lassújel!$B$3:$B$10</c:f>
              <c:numCache>
                <c:formatCode>General</c:formatCode>
                <c:ptCount val="8"/>
                <c:pt idx="0">
                  <c:v>5.8</c:v>
                </c:pt>
                <c:pt idx="1">
                  <c:v>6.4</c:v>
                </c:pt>
                <c:pt idx="2">
                  <c:v>5.0999999999999996</c:v>
                </c:pt>
                <c:pt idx="3">
                  <c:v>1</c:v>
                </c:pt>
                <c:pt idx="4">
                  <c:v>1.1000000000000001</c:v>
                </c:pt>
                <c:pt idx="5">
                  <c:v>1</c:v>
                </c:pt>
                <c:pt idx="6">
                  <c:v>1.2</c:v>
                </c:pt>
                <c:pt idx="7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DF-4B6A-A87F-DCDFD0927CB7}"/>
            </c:ext>
          </c:extLst>
        </c:ser>
        <c:ser>
          <c:idx val="1"/>
          <c:order val="1"/>
          <c:tx>
            <c:strRef>
              <c:f>[HHD_bev.xlsx]lassújel!$C$2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[HHD_bev.xlsx]lassújel!$C$3:$C$10</c:f>
              <c:numCache>
                <c:formatCode>General</c:formatCode>
                <c:ptCount val="8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3.6</c:v>
                </c:pt>
                <c:pt idx="4">
                  <c:v>3.6</c:v>
                </c:pt>
                <c:pt idx="5">
                  <c:v>3.1</c:v>
                </c:pt>
                <c:pt idx="6">
                  <c:v>4</c:v>
                </c:pt>
                <c:pt idx="7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DF-4B6A-A87F-DCDFD0927CB7}"/>
            </c:ext>
          </c:extLst>
        </c:ser>
        <c:ser>
          <c:idx val="2"/>
          <c:order val="2"/>
          <c:tx>
            <c:strRef>
              <c:f>[HHD_bev.xlsx]lassújel!$D$2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[HHD_bev.xlsx]lassújel!$D$3:$D$10</c:f>
              <c:numCache>
                <c:formatCode>General</c:formatCode>
                <c:ptCount val="8"/>
                <c:pt idx="0">
                  <c:v>0.3</c:v>
                </c:pt>
                <c:pt idx="1">
                  <c:v>2.7</c:v>
                </c:pt>
                <c:pt idx="2">
                  <c:v>3.6</c:v>
                </c:pt>
                <c:pt idx="3">
                  <c:v>5.4</c:v>
                </c:pt>
                <c:pt idx="4">
                  <c:v>3.3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DF-4B6A-A87F-DCDFD0927CB7}"/>
            </c:ext>
          </c:extLst>
        </c:ser>
        <c:ser>
          <c:idx val="3"/>
          <c:order val="3"/>
          <c:tx>
            <c:strRef>
              <c:f>[HHD_bev.xlsx]lassújel!$E$2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[HHD_bev.xlsx]lassújel!$E$3:$E$10</c:f>
              <c:numCache>
                <c:formatCode>General</c:formatCode>
                <c:ptCount val="8"/>
                <c:pt idx="0">
                  <c:v>1.6</c:v>
                </c:pt>
                <c:pt idx="1">
                  <c:v>2.2000000000000002</c:v>
                </c:pt>
                <c:pt idx="2">
                  <c:v>5</c:v>
                </c:pt>
                <c:pt idx="3">
                  <c:v>5</c:v>
                </c:pt>
                <c:pt idx="4">
                  <c:v>4.7</c:v>
                </c:pt>
                <c:pt idx="5">
                  <c:v>4.3</c:v>
                </c:pt>
                <c:pt idx="6">
                  <c:v>6.5</c:v>
                </c:pt>
                <c:pt idx="7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DF-4B6A-A87F-DCDFD0927CB7}"/>
            </c:ext>
          </c:extLst>
        </c:ser>
        <c:ser>
          <c:idx val="4"/>
          <c:order val="4"/>
          <c:tx>
            <c:strRef>
              <c:f>[HHD_bev.xlsx]lassújel!$F$2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[HHD_bev.xlsx]lassújel!$F$3:$F$10</c:f>
              <c:numCache>
                <c:formatCode>General</c:formatCode>
                <c:ptCount val="8"/>
                <c:pt idx="0">
                  <c:v>4.2</c:v>
                </c:pt>
                <c:pt idx="1">
                  <c:v>4.2</c:v>
                </c:pt>
                <c:pt idx="2">
                  <c:v>6.3</c:v>
                </c:pt>
                <c:pt idx="3">
                  <c:v>5.9</c:v>
                </c:pt>
                <c:pt idx="4">
                  <c:v>5.7</c:v>
                </c:pt>
                <c:pt idx="5">
                  <c:v>6.1</c:v>
                </c:pt>
                <c:pt idx="6">
                  <c:v>4.8</c:v>
                </c:pt>
                <c:pt idx="7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DF-4B6A-A87F-DCDFD0927CB7}"/>
            </c:ext>
          </c:extLst>
        </c:ser>
        <c:ser>
          <c:idx val="5"/>
          <c:order val="5"/>
          <c:tx>
            <c:strRef>
              <c:f>[HHD_bev.xlsx]lassújel!$G$2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[HHD_bev.xlsx]lassújel!$G$3:$G$10</c:f>
              <c:numCache>
                <c:formatCode>General</c:formatCode>
                <c:ptCount val="8"/>
                <c:pt idx="0">
                  <c:v>3.1</c:v>
                </c:pt>
                <c:pt idx="1">
                  <c:v>2.8</c:v>
                </c:pt>
                <c:pt idx="2">
                  <c:v>4.3</c:v>
                </c:pt>
                <c:pt idx="3">
                  <c:v>5.7</c:v>
                </c:pt>
                <c:pt idx="4">
                  <c:v>5.6</c:v>
                </c:pt>
                <c:pt idx="5">
                  <c:v>5.3</c:v>
                </c:pt>
                <c:pt idx="6">
                  <c:v>6.2</c:v>
                </c:pt>
                <c:pt idx="7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DF-4B6A-A87F-DCDFD0927CB7}"/>
            </c:ext>
          </c:extLst>
        </c:ser>
        <c:ser>
          <c:idx val="6"/>
          <c:order val="6"/>
          <c:tx>
            <c:strRef>
              <c:f>[HHD_bev.xlsx]lassújel!$H$2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[HHD_bev.xlsx]lassújel!$H$3:$H$10</c:f>
              <c:numCache>
                <c:formatCode>General</c:formatCode>
                <c:ptCount val="8"/>
                <c:pt idx="0">
                  <c:v>2.8</c:v>
                </c:pt>
                <c:pt idx="1">
                  <c:v>3.9</c:v>
                </c:pt>
                <c:pt idx="2">
                  <c:v>4.2</c:v>
                </c:pt>
                <c:pt idx="3">
                  <c:v>1.8</c:v>
                </c:pt>
                <c:pt idx="4">
                  <c:v>3.8</c:v>
                </c:pt>
                <c:pt idx="5">
                  <c:v>4.2</c:v>
                </c:pt>
                <c:pt idx="6">
                  <c:v>4.5</c:v>
                </c:pt>
                <c:pt idx="7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DF-4B6A-A87F-DCDFD0927CB7}"/>
            </c:ext>
          </c:extLst>
        </c:ser>
        <c:ser>
          <c:idx val="7"/>
          <c:order val="7"/>
          <c:tx>
            <c:strRef>
              <c:f>[HHD_bev.xlsx]lassújel!$I$2</c:f>
              <c:strCache>
                <c:ptCount val="1"/>
                <c:pt idx="0">
                  <c:v>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[HHD_bev.xlsx]lassújel!$I$3:$I$10</c:f>
              <c:numCache>
                <c:formatCode>General</c:formatCode>
                <c:ptCount val="8"/>
                <c:pt idx="0">
                  <c:v>0.7</c:v>
                </c:pt>
                <c:pt idx="1">
                  <c:v>2.2000000000000002</c:v>
                </c:pt>
                <c:pt idx="2">
                  <c:v>4.5</c:v>
                </c:pt>
                <c:pt idx="3">
                  <c:v>6.5</c:v>
                </c:pt>
                <c:pt idx="4">
                  <c:v>2.9</c:v>
                </c:pt>
                <c:pt idx="5">
                  <c:v>2.7</c:v>
                </c:pt>
                <c:pt idx="6">
                  <c:v>4.3</c:v>
                </c:pt>
                <c:pt idx="7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7DF-4B6A-A87F-DCDFD0927CB7}"/>
            </c:ext>
          </c:extLst>
        </c:ser>
        <c:ser>
          <c:idx val="8"/>
          <c:order val="8"/>
          <c:tx>
            <c:strRef>
              <c:f>[HHD_bev.xlsx]lassújel!$J$2</c:f>
              <c:strCache>
                <c:ptCount val="1"/>
                <c:pt idx="0">
                  <c:v>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[HHD_bev.xlsx]lassújel!$A$3:$A$10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2023. I-III. név</c:v>
                </c:pt>
              </c:strCache>
            </c:strRef>
          </c:cat>
          <c:val>
            <c:numRef>
              <c:f>[HHD_bev.xlsx]lassújel!$J$3:$J$10</c:f>
              <c:numCache>
                <c:formatCode>General</c:formatCode>
                <c:ptCount val="8"/>
                <c:pt idx="0">
                  <c:v>2.6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DF-4B6A-A87F-DCDFD0927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612408"/>
        <c:axId val="525618312"/>
      </c:lineChart>
      <c:catAx>
        <c:axId val="52561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8312"/>
        <c:crosses val="autoZero"/>
        <c:auto val="1"/>
        <c:lblAlgn val="ctr"/>
        <c:lblOffset val="100"/>
        <c:noMultiLvlLbl val="0"/>
      </c:catAx>
      <c:valAx>
        <c:axId val="5256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</a:t>
            </a:r>
            <a:r>
              <a:rPr lang="hu-HU"/>
              <a:t>iztosítóberendezési hibák (db)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'biztber hiba'!$B$1</c:f>
              <c:strCache>
                <c:ptCount val="1"/>
                <c:pt idx="0">
                  <c:v>Állomási berendezés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'biztber hiba'!$A$2:$A$8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'biztber hiba'!$B$2:$B$8</c:f>
              <c:numCache>
                <c:formatCode>General</c:formatCode>
                <c:ptCount val="7"/>
                <c:pt idx="0">
                  <c:v>2306</c:v>
                </c:pt>
                <c:pt idx="1">
                  <c:v>1491</c:v>
                </c:pt>
                <c:pt idx="2">
                  <c:v>1557</c:v>
                </c:pt>
                <c:pt idx="3">
                  <c:v>1714</c:v>
                </c:pt>
                <c:pt idx="4">
                  <c:v>1577</c:v>
                </c:pt>
                <c:pt idx="5">
                  <c:v>1678</c:v>
                </c:pt>
                <c:pt idx="6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D-42FD-99BF-DB6DD313E79C}"/>
            </c:ext>
          </c:extLst>
        </c:ser>
        <c:ser>
          <c:idx val="1"/>
          <c:order val="1"/>
          <c:tx>
            <c:strRef>
              <c:f>'biztber hiba'!$C$1</c:f>
              <c:strCache>
                <c:ptCount val="1"/>
                <c:pt idx="0">
                  <c:v>Vonali berendezés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'biztber hiba'!$A$2:$A$8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'biztber hiba'!$C$2:$C$8</c:f>
              <c:numCache>
                <c:formatCode>General</c:formatCode>
                <c:ptCount val="7"/>
                <c:pt idx="0">
                  <c:v>819</c:v>
                </c:pt>
                <c:pt idx="1">
                  <c:v>500</c:v>
                </c:pt>
                <c:pt idx="2">
                  <c:v>562</c:v>
                </c:pt>
                <c:pt idx="3">
                  <c:v>647</c:v>
                </c:pt>
                <c:pt idx="4">
                  <c:v>644</c:v>
                </c:pt>
                <c:pt idx="5">
                  <c:v>500</c:v>
                </c:pt>
                <c:pt idx="6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D-42FD-99BF-DB6DD313E79C}"/>
            </c:ext>
          </c:extLst>
        </c:ser>
        <c:ser>
          <c:idx val="2"/>
          <c:order val="2"/>
          <c:tx>
            <c:strRef>
              <c:f>'biztber hiba'!$D$1</c:f>
              <c:strCache>
                <c:ptCount val="1"/>
                <c:pt idx="0">
                  <c:v>Vonali sorompó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'biztber hiba'!$A$2:$A$8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'biztber hiba'!$D$2:$D$8</c:f>
              <c:numCache>
                <c:formatCode>General</c:formatCode>
                <c:ptCount val="7"/>
                <c:pt idx="0">
                  <c:v>1146</c:v>
                </c:pt>
                <c:pt idx="1">
                  <c:v>1089</c:v>
                </c:pt>
                <c:pt idx="2">
                  <c:v>647</c:v>
                </c:pt>
                <c:pt idx="3">
                  <c:v>929</c:v>
                </c:pt>
                <c:pt idx="4">
                  <c:v>688</c:v>
                </c:pt>
                <c:pt idx="5">
                  <c:v>637</c:v>
                </c:pt>
                <c:pt idx="6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D-42FD-99BF-DB6DD313E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610688"/>
        <c:axId val="397608168"/>
      </c:areaChart>
      <c:catAx>
        <c:axId val="3976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7608168"/>
        <c:crosses val="autoZero"/>
        <c:auto val="1"/>
        <c:lblAlgn val="ctr"/>
        <c:lblOffset val="100"/>
        <c:noMultiLvlLbl val="0"/>
      </c:catAx>
      <c:valAx>
        <c:axId val="39760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7610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4742-2808-42EC-89BE-F12E13292038}" type="datetimeFigureOut">
              <a:rPr lang="hu-HU" smtClean="0"/>
              <a:pPr/>
              <a:t>2023. 11. 28.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D661-CA1A-4206-95EB-81F51CE192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ADE3-B286-4B09-9B2D-C608A605B1AF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AC82-D930-4AF7-B7CE-5670A263249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799B-CF36-4640-8556-D8982E24C8FC}" type="datetimeFigureOut">
              <a:rPr lang="hu-HU" smtClean="0"/>
              <a:pPr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643470" y="4030683"/>
            <a:ext cx="4572000" cy="6127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Éves pályavasúti koordináció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643438" y="4316435"/>
            <a:ext cx="457200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2023. november 30.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július 8. – július 28.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16. Hegyeshalom – Csorna 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kitérőcserék (Mosonszolnok, Bősárkány)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5EB269B-A7DD-4CB8-8E5C-958F2F9D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40" y="1059582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9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21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július 15. – augusztus 30.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17. Szombathely Rendező – Zalaszentiván 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Rába híd átépítés</a:t>
            </a:r>
          </a:p>
          <a:p>
            <a:r>
              <a:rPr lang="hu-HU" dirty="0"/>
              <a:t>- hosszúsíncsere</a:t>
            </a:r>
          </a:p>
          <a:p>
            <a:r>
              <a:rPr lang="hu-HU" dirty="0"/>
              <a:t>- felsővezeték karbantartás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EFF2E2D-09AA-4C4E-BD82-A4356F91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7894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214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/>
              <a:t>Dátum:</a:t>
            </a:r>
          </a:p>
          <a:p>
            <a:r>
              <a:rPr lang="hu-HU" sz="1800" dirty="0"/>
              <a:t>szeptember 2. – szeptember 27.</a:t>
            </a:r>
          </a:p>
          <a:p>
            <a:endParaRPr lang="hu-HU" sz="1800" dirty="0"/>
          </a:p>
          <a:p>
            <a:r>
              <a:rPr lang="hu-HU" sz="1800" dirty="0"/>
              <a:t>Vonalszakasz:</a:t>
            </a:r>
          </a:p>
          <a:p>
            <a:r>
              <a:rPr lang="hu-HU" sz="1800" dirty="0"/>
              <a:t>8. Csorna – Sopron </a:t>
            </a:r>
          </a:p>
          <a:p>
            <a:endParaRPr lang="hu-HU" sz="1800" dirty="0"/>
          </a:p>
          <a:p>
            <a:r>
              <a:rPr lang="hu-HU" sz="1800" dirty="0"/>
              <a:t>Munkavégzés:</a:t>
            </a:r>
          </a:p>
          <a:p>
            <a:r>
              <a:rPr lang="hu-HU" sz="1800" dirty="0"/>
              <a:t>- Kapuvár átépítés (peron)</a:t>
            </a:r>
          </a:p>
          <a:p>
            <a:r>
              <a:rPr lang="hu-HU" sz="1800" dirty="0"/>
              <a:t>- alépítmény javítás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EFF2E2D-09AA-4C4E-BD82-A4356F91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92" y="1707654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2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szeptember 30. – október 4. </a:t>
            </a:r>
          </a:p>
          <a:p>
            <a:endParaRPr lang="hu-HU" dirty="0"/>
          </a:p>
          <a:p>
            <a:r>
              <a:rPr lang="hu-HU" dirty="0"/>
              <a:t>Vonalszakasz: </a:t>
            </a:r>
          </a:p>
          <a:p>
            <a:r>
              <a:rPr lang="hu-HU" dirty="0"/>
              <a:t>8E. Sopron – Sopron </a:t>
            </a:r>
            <a:r>
              <a:rPr lang="hu-HU" dirty="0" err="1"/>
              <a:t>oh</a:t>
            </a:r>
            <a:endParaRPr lang="hu-HU" dirty="0"/>
          </a:p>
          <a:p>
            <a:endParaRPr lang="hu-HU" dirty="0"/>
          </a:p>
          <a:p>
            <a:r>
              <a:rPr lang="hu-HU" dirty="0"/>
              <a:t>Munkavégzés: </a:t>
            </a:r>
          </a:p>
          <a:p>
            <a:r>
              <a:rPr lang="hu-HU" dirty="0"/>
              <a:t>- hosszúsíncsere</a:t>
            </a:r>
          </a:p>
          <a:p>
            <a:r>
              <a:rPr lang="hu-HU" dirty="0"/>
              <a:t>- felsővezeték karbantartás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B4D9DBC-13E9-E0F0-8CF6-170B7531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51775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21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október 7. – október 16.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16. Csorna – Porpác 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teknőhíd szigetelés</a:t>
            </a:r>
          </a:p>
          <a:p>
            <a:r>
              <a:rPr lang="hu-HU" dirty="0"/>
              <a:t>- útátjáró átépítés</a:t>
            </a:r>
          </a:p>
          <a:p>
            <a:r>
              <a:rPr lang="hu-HU" dirty="0"/>
              <a:t>- hosszúsíncsere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EFF2E2D-09AA-4C4E-BD82-A4356F91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075" y="2484920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0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214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október 17. – október 19.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16. Hegyeshalom – Rajka 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útátjáró átépítés</a:t>
            </a:r>
          </a:p>
          <a:p>
            <a:r>
              <a:rPr lang="hu-HU" dirty="0"/>
              <a:t>- hosszúsíncsere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EFF2E2D-09AA-4C4E-BD82-A4356F91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36689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ED03F74-54A4-9333-684E-637237B4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32" y="1491630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470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86848AE-8B00-354B-13C0-9C4E66AB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92" y="1779662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16. Hegyeshalom – Csorna	   05.26.-06.06.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AA63DA0-42D0-DFA6-5801-2EE43FCB4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774" y="1131590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16. Hegyeshalom – Csorna	   05.26.-06.06.</a:t>
            </a:r>
          </a:p>
          <a:p>
            <a:r>
              <a:rPr lang="hu-HU" dirty="0"/>
              <a:t>15. Lövő – Bük 		   06.16.-06.21.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0909255-2A38-3A45-E732-1CF4185C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297090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2085A0D-7FA3-4146-970C-5A452A4F2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363047"/>
              </p:ext>
            </p:extLst>
          </p:nvPr>
        </p:nvGraphicFramePr>
        <p:xfrm>
          <a:off x="4355976" y="1311951"/>
          <a:ext cx="4502304" cy="302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CD5F5A-A783-9769-D2CA-4F13B83DE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191721"/>
              </p:ext>
            </p:extLst>
          </p:nvPr>
        </p:nvGraphicFramePr>
        <p:xfrm>
          <a:off x="149861" y="1311951"/>
          <a:ext cx="4206115" cy="302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51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16. Hegyeshalom – Csorna	   05.26.-06.06.</a:t>
            </a:r>
          </a:p>
          <a:p>
            <a:r>
              <a:rPr lang="hu-HU" dirty="0"/>
              <a:t>15. Lövő – Bük 		   06.16.-06.21.</a:t>
            </a:r>
          </a:p>
          <a:p>
            <a:r>
              <a:rPr lang="hu-HU" dirty="0"/>
              <a:t>16. Répcelak – Csorna	   07.01.-07.15.   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52E674D-3763-65A5-D1EE-44394E7B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97156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1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16. Hegyeshalom – Csorna	   05.26.-06.06.</a:t>
            </a:r>
          </a:p>
          <a:p>
            <a:r>
              <a:rPr lang="hu-HU" dirty="0"/>
              <a:t>15. Lövő – Bük 		   06.16.-06.21.</a:t>
            </a:r>
          </a:p>
          <a:p>
            <a:r>
              <a:rPr lang="hu-HU" dirty="0"/>
              <a:t>16. Répcelak – Csorna	   07.01.-07.15.   </a:t>
            </a:r>
          </a:p>
          <a:p>
            <a:r>
              <a:rPr lang="hu-HU" dirty="0"/>
              <a:t>17. Szombathely-Zalaszentiván 08.04.-08.17.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2AE6C3-105F-7A63-25E6-4A7283B0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7894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0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16. Hegyeshalom – Csorna	   05.26.-06.06.</a:t>
            </a:r>
          </a:p>
          <a:p>
            <a:r>
              <a:rPr lang="hu-HU" dirty="0"/>
              <a:t>15. Lövő – Bük 		   06.16.-06.21.</a:t>
            </a:r>
          </a:p>
          <a:p>
            <a:r>
              <a:rPr lang="hu-HU" dirty="0"/>
              <a:t>16. Répcelak – Csorna	   07.01.-07.15.   </a:t>
            </a:r>
          </a:p>
          <a:p>
            <a:r>
              <a:rPr lang="hu-HU" dirty="0"/>
              <a:t>17. Szombathely-Zalaszentiván 08.04.-08.17.</a:t>
            </a:r>
          </a:p>
          <a:p>
            <a:r>
              <a:rPr lang="hu-HU" dirty="0"/>
              <a:t>8. Fertőszentmiklós – Sopron    09.08.-09.30.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260B56F-97D5-0EA3-3F17-80FAA1662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90" y="1563638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Győr – Csorna 		   04.24.-04.29.</a:t>
            </a:r>
          </a:p>
          <a:p>
            <a:r>
              <a:rPr lang="hu-HU" dirty="0"/>
              <a:t>8. Csorna – Fertőszentmiklós	   05.12.-05.22.</a:t>
            </a:r>
          </a:p>
          <a:p>
            <a:r>
              <a:rPr lang="hu-HU" dirty="0"/>
              <a:t>16. Hegyeshalom – Csorna	   05.26.-06.06.</a:t>
            </a:r>
          </a:p>
          <a:p>
            <a:r>
              <a:rPr lang="hu-HU" dirty="0"/>
              <a:t>15. Lövő – Bük 		   06.16.-06.21.</a:t>
            </a:r>
          </a:p>
          <a:p>
            <a:r>
              <a:rPr lang="hu-HU" dirty="0"/>
              <a:t>16. Répcelak – Csorna	   07.01.-07.15.   </a:t>
            </a:r>
          </a:p>
          <a:p>
            <a:r>
              <a:rPr lang="hu-HU" dirty="0"/>
              <a:t>17. Szombathely-Zalaszentiván 08.04.-08.17.</a:t>
            </a:r>
          </a:p>
          <a:p>
            <a:r>
              <a:rPr lang="hu-HU" dirty="0"/>
              <a:t>8. Fertőszentmiklós – Sopron    09.08.-09.30.</a:t>
            </a:r>
          </a:p>
          <a:p>
            <a:r>
              <a:rPr lang="hu-HU" dirty="0"/>
              <a:t>1D. Hegyeshalom – Rajka 	   10.13.-11.10.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5004048" y="771550"/>
            <a:ext cx="35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 előzetes terv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23D82AA-B84E-B488-ADB3-78D8E745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7587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Vágányzári tervezés folyamata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949D1C-5489-565A-49C0-C5547FB09DC9}"/>
              </a:ext>
            </a:extLst>
          </p:cNvPr>
          <p:cNvSpPr txBox="1"/>
          <p:nvPr/>
        </p:nvSpPr>
        <p:spPr>
          <a:xfrm rot="10800000" flipH="1" flipV="1">
            <a:off x="364243" y="1648420"/>
            <a:ext cx="855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X-120 nap: </a:t>
            </a:r>
            <a:endParaRPr lang="hu-H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Kiutalt menetvonalak zavarásával járó nem éves pályaműködtetői-kapacitásigény beérkezése a GYSEV Zrt Infrastruktúra szervezethez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6003760-8B92-6A29-4674-B4302B10E23C}"/>
              </a:ext>
            </a:extLst>
          </p:cNvPr>
          <p:cNvSpPr txBox="1"/>
          <p:nvPr/>
        </p:nvSpPr>
        <p:spPr>
          <a:xfrm>
            <a:off x="364242" y="2571750"/>
            <a:ext cx="8208285" cy="65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X-120 – X-100 nap: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Koordinációs tárgyalás, egyeztetés a kivitelezővel, az Infrastruktúra szervezettel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70F5529-F7E4-1C69-084B-584AA96D08B0}"/>
              </a:ext>
            </a:extLst>
          </p:cNvPr>
          <p:cNvSpPr txBox="1"/>
          <p:nvPr/>
        </p:nvSpPr>
        <p:spPr>
          <a:xfrm>
            <a:off x="364241" y="3203260"/>
            <a:ext cx="8208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X-100 – X-90 nap:</a:t>
            </a:r>
          </a:p>
          <a:p>
            <a:r>
              <a:rPr lang="hu-HU" dirty="0"/>
              <a:t>Vágányzári igény rögzítése Kapella2-ben</a:t>
            </a:r>
          </a:p>
          <a:p>
            <a:r>
              <a:rPr lang="hu-HU" dirty="0"/>
              <a:t>alternatív megoldási javaslat készítése vasútvállalatok részére</a:t>
            </a:r>
          </a:p>
        </p:txBody>
      </p:sp>
    </p:spTree>
    <p:extLst>
      <p:ext uri="{BB962C8B-B14F-4D97-AF65-F5344CB8AC3E}">
        <p14:creationId xmlns:p14="http://schemas.microsoft.com/office/powerpoint/2010/main" val="36033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Vágányzári tervezés folyamata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949D1C-5489-565A-49C0-C5547FB09DC9}"/>
              </a:ext>
            </a:extLst>
          </p:cNvPr>
          <p:cNvSpPr txBox="1"/>
          <p:nvPr/>
        </p:nvSpPr>
        <p:spPr>
          <a:xfrm rot="10800000" flipH="1" flipV="1">
            <a:off x="364243" y="1648420"/>
            <a:ext cx="855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X-90 – X-80 nap: </a:t>
            </a:r>
            <a:endParaRPr lang="hu-H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A vasútvállalatokkal egyeztetett AMJ elfogadása után </a:t>
            </a:r>
            <a:r>
              <a:rPr lang="hu-HU" dirty="0" err="1"/>
              <a:t>Kapella</a:t>
            </a:r>
            <a:r>
              <a:rPr lang="hu-HU" dirty="0"/>
              <a:t> 2-ben rögzített kizárás "Vizsgálat" státuszba helyezése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6003760-8B92-6A29-4674-B4302B10E23C}"/>
              </a:ext>
            </a:extLst>
          </p:cNvPr>
          <p:cNvSpPr txBox="1"/>
          <p:nvPr/>
        </p:nvSpPr>
        <p:spPr>
          <a:xfrm>
            <a:off x="364242" y="2571750"/>
            <a:ext cx="8208285" cy="94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X-90 – X-70 nap: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Az érintett vasútvállat  tanulmány menetrendet kér és kap a VPE-</a:t>
            </a:r>
            <a:r>
              <a:rPr lang="hu-HU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től</a:t>
            </a:r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 kapott menetrendterv alapján véleményezi a vágányzári menetrendet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70F5529-F7E4-1C69-084B-584AA96D08B0}"/>
              </a:ext>
            </a:extLst>
          </p:cNvPr>
          <p:cNvSpPr txBox="1"/>
          <p:nvPr/>
        </p:nvSpPr>
        <p:spPr>
          <a:xfrm>
            <a:off x="357158" y="3538845"/>
            <a:ext cx="8208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X-70 – X-25 nap:</a:t>
            </a:r>
          </a:p>
          <a:p>
            <a:r>
              <a:rPr lang="hu-HU" dirty="0"/>
              <a:t>Érintett  vasútvállalatok lemondják, illetve módosítják a menetvonalukat. </a:t>
            </a:r>
          </a:p>
          <a:p>
            <a:r>
              <a:rPr lang="hu-HU" dirty="0" err="1"/>
              <a:t>Kapella</a:t>
            </a:r>
            <a:r>
              <a:rPr lang="hu-HU" dirty="0"/>
              <a:t> 2-ben </a:t>
            </a:r>
            <a:r>
              <a:rPr lang="hu-HU" dirty="0" err="1"/>
              <a:t>vgz</a:t>
            </a:r>
            <a:r>
              <a:rPr lang="hu-HU" dirty="0"/>
              <a:t>-i igény 'Menetrendre vár állapot' </a:t>
            </a:r>
          </a:p>
        </p:txBody>
      </p:sp>
    </p:spTree>
    <p:extLst>
      <p:ext uri="{BB962C8B-B14F-4D97-AF65-F5344CB8AC3E}">
        <p14:creationId xmlns:p14="http://schemas.microsoft.com/office/powerpoint/2010/main" val="15880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Vágányzári tervezés folyamata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949D1C-5489-565A-49C0-C5547FB09DC9}"/>
              </a:ext>
            </a:extLst>
          </p:cNvPr>
          <p:cNvSpPr txBox="1"/>
          <p:nvPr/>
        </p:nvSpPr>
        <p:spPr>
          <a:xfrm rot="10800000" flipH="1" flipV="1">
            <a:off x="364243" y="1371421"/>
            <a:ext cx="8555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X-70 – X-30 nap: </a:t>
            </a:r>
            <a:endParaRPr lang="hu-H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Közszolgáltató vasútvállalatok a végleges tanulmány menetrend alapján elvégzik a vonatpótláshoz szükséges egyeztetéseket (megrendeli a menetvonalakat, elkészíti az utastájékoztatási anyagokat, vágányzári menetrendet, szerelvényfordulót, mozdony és </a:t>
            </a:r>
            <a:r>
              <a:rPr lang="hu-HU" dirty="0" err="1"/>
              <a:t>vjv</a:t>
            </a:r>
            <a:r>
              <a:rPr lang="hu-HU" dirty="0"/>
              <a:t>. fordulót készít, személyzetet vezényel)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6003760-8B92-6A29-4674-B4302B10E23C}"/>
              </a:ext>
            </a:extLst>
          </p:cNvPr>
          <p:cNvSpPr txBox="1"/>
          <p:nvPr/>
        </p:nvSpPr>
        <p:spPr>
          <a:xfrm>
            <a:off x="357157" y="2869240"/>
            <a:ext cx="8208285" cy="65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X-60 – X-40 nap: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Személyszállító vonatoknál vágányzári menetrendek kiutalása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70F5529-F7E4-1C69-084B-584AA96D08B0}"/>
              </a:ext>
            </a:extLst>
          </p:cNvPr>
          <p:cNvSpPr txBox="1"/>
          <p:nvPr/>
        </p:nvSpPr>
        <p:spPr>
          <a:xfrm>
            <a:off x="357158" y="3538845"/>
            <a:ext cx="8208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X-30 – X-25 nap:</a:t>
            </a:r>
          </a:p>
          <a:p>
            <a:r>
              <a:rPr lang="hu-HU" dirty="0"/>
              <a:t>Vágányzári hirdetmények publikálása </a:t>
            </a:r>
          </a:p>
        </p:txBody>
      </p:sp>
    </p:spTree>
    <p:extLst>
      <p:ext uri="{BB962C8B-B14F-4D97-AF65-F5344CB8AC3E}">
        <p14:creationId xmlns:p14="http://schemas.microsoft.com/office/powerpoint/2010/main" val="18981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Vágányzári tervezés folyamata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949D1C-5489-565A-49C0-C5547FB09DC9}"/>
              </a:ext>
            </a:extLst>
          </p:cNvPr>
          <p:cNvSpPr txBox="1"/>
          <p:nvPr/>
        </p:nvSpPr>
        <p:spPr>
          <a:xfrm rot="10800000" flipH="1" flipV="1">
            <a:off x="364243" y="1232923"/>
            <a:ext cx="8555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X-25 – X-15 nap: </a:t>
            </a:r>
            <a:endParaRPr lang="hu-H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Vágányzári menetrendek kiutalása minden érintettnél, aki még nem módosított azzal kapcsolatfelvétel, </a:t>
            </a:r>
            <a:r>
              <a:rPr lang="hu-HU" dirty="0" err="1"/>
              <a:t>kapellában</a:t>
            </a:r>
            <a:r>
              <a:rPr lang="hu-HU" dirty="0"/>
              <a:t> </a:t>
            </a:r>
            <a:r>
              <a:rPr lang="hu-HU" dirty="0" err="1"/>
              <a:t>vgz</a:t>
            </a:r>
            <a:r>
              <a:rPr lang="hu-HU" dirty="0"/>
              <a:t>-i igény 'Menetrend kész' állapotba kerül</a:t>
            </a:r>
          </a:p>
          <a:p>
            <a:endParaRPr lang="hu-HU" dirty="0"/>
          </a:p>
          <a:p>
            <a:r>
              <a:rPr lang="hu-HU" dirty="0" err="1"/>
              <a:t>Kapella</a:t>
            </a:r>
            <a:r>
              <a:rPr lang="hu-HU" dirty="0"/>
              <a:t> 2-ben kizárás elfogadva. A GYSEV Zrt PVÜ az Informatikai rendszerben elkészíti a vágányzári menetrendeket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6003760-8B92-6A29-4674-B4302B10E23C}"/>
              </a:ext>
            </a:extLst>
          </p:cNvPr>
          <p:cNvSpPr txBox="1"/>
          <p:nvPr/>
        </p:nvSpPr>
        <p:spPr>
          <a:xfrm>
            <a:off x="382747" y="3056309"/>
            <a:ext cx="8208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X-25 – X-5 nap:</a:t>
            </a:r>
          </a:p>
          <a:p>
            <a:r>
              <a:rPr lang="hu-H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Vágányzári utasítás szerkesztése, egyeztetése megküldése az érintetteknek a  vasútvállalatok információival együtt 1db vágányzári utasításban.</a:t>
            </a:r>
          </a:p>
        </p:txBody>
      </p:sp>
    </p:spTree>
    <p:extLst>
      <p:ext uri="{BB962C8B-B14F-4D97-AF65-F5344CB8AC3E}">
        <p14:creationId xmlns:p14="http://schemas.microsoft.com/office/powerpoint/2010/main" val="31145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771920" y="465762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Vontatási villamosenergia díjak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A vasúti ágazat fejlesztése tartósan a közlekedéspolitika középpontjában  marad | mérnökvagyok.hu">
            <a:extLst>
              <a:ext uri="{FF2B5EF4-FFF2-40B4-BE49-F238E27FC236}">
                <a16:creationId xmlns:a16="http://schemas.microsoft.com/office/drawing/2014/main" id="{48DB9EBA-0A43-22B4-7BD9-85A7B980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20" y="1354238"/>
            <a:ext cx="5372080" cy="28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5BA21849-52D6-5C29-9983-BF6203991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3086"/>
              </p:ext>
            </p:extLst>
          </p:nvPr>
        </p:nvGraphicFramePr>
        <p:xfrm>
          <a:off x="196612" y="1376061"/>
          <a:ext cx="4879444" cy="2664704"/>
        </p:xfrm>
        <a:graphic>
          <a:graphicData uri="http://schemas.openxmlformats.org/drawingml/2006/table">
            <a:tbl>
              <a:tblPr/>
              <a:tblGrid>
                <a:gridCol w="2071132">
                  <a:extLst>
                    <a:ext uri="{9D8B030D-6E8A-4147-A177-3AD203B41FA5}">
                      <a16:colId xmlns:a16="http://schemas.microsoft.com/office/drawing/2014/main" val="17011360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0893645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04741870"/>
                    </a:ext>
                  </a:extLst>
                </a:gridCol>
              </a:tblGrid>
              <a:tr h="380672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2024. január 01 - március 31.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85134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villamos energia tervár (P</a:t>
                      </a:r>
                      <a:r>
                        <a:rPr lang="hu-HU" sz="1200" baseline="-25000" dirty="0">
                          <a:effectLst/>
                        </a:rPr>
                        <a:t>V</a:t>
                      </a:r>
                      <a:r>
                        <a:rPr lang="hu-HU" sz="1200" dirty="0"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effectLst/>
                        </a:rPr>
                        <a:t> 73,47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effectLst/>
                        </a:rPr>
                        <a:t>Ft/kWh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821720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rendszerhasználati tervár (P</a:t>
                      </a:r>
                      <a:r>
                        <a:rPr lang="hu-HU" sz="1200" baseline="-25000" dirty="0">
                          <a:effectLst/>
                        </a:rPr>
                        <a:t>RH</a:t>
                      </a:r>
                      <a:r>
                        <a:rPr lang="hu-HU" sz="1200" dirty="0"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effectLst/>
                        </a:rPr>
                        <a:t> 18,4815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effectLst/>
                        </a:rPr>
                        <a:t>Ft/kWh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49532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KÁT pénzeszköz tervár (P</a:t>
                      </a:r>
                      <a:r>
                        <a:rPr lang="hu-HU" sz="1200" baseline="-25000" dirty="0">
                          <a:effectLst/>
                        </a:rPr>
                        <a:t>KÁ</a:t>
                      </a:r>
                      <a:r>
                        <a:rPr lang="hu-HU" sz="1200" dirty="0"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effectLst/>
                        </a:rPr>
                        <a:t> 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effectLst/>
                        </a:rPr>
                        <a:t>Ft/kWh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732595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jövedéki adó (P</a:t>
                      </a:r>
                      <a:r>
                        <a:rPr lang="hu-HU" sz="1200" baseline="-25000" dirty="0">
                          <a:effectLst/>
                        </a:rPr>
                        <a:t>EA</a:t>
                      </a:r>
                      <a:r>
                        <a:rPr lang="hu-HU" sz="1200" dirty="0"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effectLst/>
                        </a:rPr>
                        <a:t> 0,3585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effectLst/>
                        </a:rPr>
                        <a:t>Ft/kWh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12669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Vet. pénzeszközök (P</a:t>
                      </a:r>
                      <a:r>
                        <a:rPr lang="hu-HU" sz="1200" baseline="-25000" dirty="0">
                          <a:effectLst/>
                        </a:rPr>
                        <a:t>PE</a:t>
                      </a:r>
                      <a:r>
                        <a:rPr lang="hu-HU" sz="1200" dirty="0"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effectLst/>
                        </a:rPr>
                        <a:t> 1,53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effectLst/>
                        </a:rPr>
                        <a:t>Ft/kWh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526691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r>
                        <a:rPr lang="hu-HU" sz="1200" b="1" dirty="0">
                          <a:effectLst/>
                        </a:rPr>
                        <a:t>Összesen:</a:t>
                      </a:r>
                      <a:endParaRPr lang="hu-HU" sz="1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effectLst/>
                        </a:rPr>
                        <a:t> 93,84</a:t>
                      </a:r>
                      <a:endParaRPr lang="hu-HU" sz="1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>
                          <a:effectLst/>
                        </a:rPr>
                        <a:t>Ft/kWh </a:t>
                      </a:r>
                      <a:endParaRPr lang="hu-HU" sz="1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43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>
                <a:latin typeface="+mj-lt"/>
                <a:ea typeface="+mj-ea"/>
                <a:cs typeface="+mj-cs"/>
              </a:rPr>
              <a:t>Hhfsz</a:t>
            </a:r>
            <a:r>
              <a:rPr lang="hu-HU" dirty="0">
                <a:latin typeface="+mj-lt"/>
                <a:ea typeface="+mj-ea"/>
                <a:cs typeface="+mj-cs"/>
              </a:rPr>
              <a:t> módosítás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635646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Új 2. sz. melléklet</a:t>
            </a:r>
          </a:p>
          <a:p>
            <a:r>
              <a:rPr lang="hu-HU" sz="1600" dirty="0"/>
              <a:t>Rendelkezések az állomási és megállóhelyi szolgáltatások biztosításáról a közszolgáltatási szerződésben érintett vasúti társaságok részére</a:t>
            </a:r>
          </a:p>
          <a:p>
            <a:pPr algn="just"/>
            <a:endParaRPr lang="hu-HU" sz="1400" dirty="0"/>
          </a:p>
          <a:p>
            <a:pPr algn="just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799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D88822-E105-4D4E-93B2-EC99A4438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76099"/>
              </p:ext>
            </p:extLst>
          </p:nvPr>
        </p:nvGraphicFramePr>
        <p:xfrm>
          <a:off x="628660" y="1142990"/>
          <a:ext cx="7382624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64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Egyéb tájékoztatások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635646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Díj + felár = fizetendő összeg</a:t>
            </a:r>
          </a:p>
          <a:p>
            <a:pPr algn="just"/>
            <a:endParaRPr lang="hu-HU" b="1" dirty="0"/>
          </a:p>
          <a:p>
            <a:pPr algn="just"/>
            <a:r>
              <a:rPr lang="hu-HU" b="1" dirty="0" err="1"/>
              <a:t>Győr-GYSEV</a:t>
            </a:r>
            <a:r>
              <a:rPr lang="hu-HU" b="1" dirty="0"/>
              <a:t> üzemidő változása</a:t>
            </a:r>
          </a:p>
          <a:p>
            <a:pPr algn="just"/>
            <a:endParaRPr lang="hu-HU" b="1" dirty="0"/>
          </a:p>
          <a:p>
            <a:pPr algn="just"/>
            <a:r>
              <a:rPr lang="hu-HU" b="1" dirty="0"/>
              <a:t>Egyéb pályavasúti szolgáltatások díjainak a felülvizsgálata</a:t>
            </a:r>
            <a:endParaRPr lang="hu-HU" dirty="0"/>
          </a:p>
          <a:p>
            <a:pPr algn="just"/>
            <a:endParaRPr lang="hu-HU" sz="1400" dirty="0"/>
          </a:p>
          <a:p>
            <a:pPr algn="just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3186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2EB7E2-9FCF-52ED-E608-70314A7A28AB}"/>
              </a:ext>
            </a:extLst>
          </p:cNvPr>
          <p:cNvSpPr txBox="1"/>
          <p:nvPr/>
        </p:nvSpPr>
        <p:spPr>
          <a:xfrm>
            <a:off x="285720" y="1571618"/>
            <a:ext cx="8715436" cy="287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Tervezi-e a GYSEV bevezetni a villamosmozdonyok  fogyasztásának terén a mérő alapú elszámolásnak a lehetőségét, illetve ha ez a folyamat már elindult mikorra várható annak élesítése.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Igen, 2024 első negyedévében.</a:t>
            </a:r>
            <a:endParaRPr lang="hu-H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Van-e fejlemény a </a:t>
            </a:r>
            <a:r>
              <a:rPr lang="hu-HU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zalaszentiváni</a:t>
            </a: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deltavágány megépítése ügyében?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CEF forrásunk van rá, tenderkiíráson dolgozunk.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 a GYSEV célja a Körmend - Zalalövő vonalával?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Nincs forrás a felújításra.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Van szó további vonalak, vonalszakaszok átvételéről a MÁV-tól?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Tulajdonosi kompetencia</a:t>
            </a:r>
          </a:p>
        </p:txBody>
      </p:sp>
    </p:spTree>
    <p:extLst>
      <p:ext uri="{BB962C8B-B14F-4D97-AF65-F5344CB8AC3E}">
        <p14:creationId xmlns:p14="http://schemas.microsoft.com/office/powerpoint/2010/main" val="21983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2EB7E2-9FCF-52ED-E608-70314A7A28AB}"/>
              </a:ext>
            </a:extLst>
          </p:cNvPr>
          <p:cNvSpPr txBox="1"/>
          <p:nvPr/>
        </p:nvSpPr>
        <p:spPr>
          <a:xfrm>
            <a:off x="285720" y="1571618"/>
            <a:ext cx="8715436" cy="12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Győr-Sopron vonal régóta tervezett kapacitásbővítésének ügye hogy áll?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Kivitelezésre nem áll rendelkezésre forrás.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Járatalapú személyszállítási közszolgáltatásra történő felkészülés és azzal kapcsolatos változások, vágányzári kronológia ismertetése</a:t>
            </a:r>
          </a:p>
        </p:txBody>
      </p:sp>
    </p:spTree>
    <p:extLst>
      <p:ext uri="{BB962C8B-B14F-4D97-AF65-F5344CB8AC3E}">
        <p14:creationId xmlns:p14="http://schemas.microsoft.com/office/powerpoint/2010/main" val="42557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42844" y="3602055"/>
            <a:ext cx="348612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Bencsics József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42844" y="3887807"/>
            <a:ext cx="348612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jbencsics@gysev.hu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42844" y="2673361"/>
            <a:ext cx="7772400" cy="75564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Köszönöm a figyelmet!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AD3106B-E632-3E22-5CB6-54E827EB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" y="0"/>
            <a:ext cx="9136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578EBF-8B06-E668-9BD9-4C5608CBD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835020"/>
              </p:ext>
            </p:extLst>
          </p:nvPr>
        </p:nvGraphicFramePr>
        <p:xfrm>
          <a:off x="789491" y="1128156"/>
          <a:ext cx="7565018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24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április 8. – április 30. 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16. Hegyeshalom – Csorna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ágyazatrostálás,</a:t>
            </a:r>
          </a:p>
          <a:p>
            <a:r>
              <a:rPr lang="hu-HU" dirty="0"/>
              <a:t>- alépítményjavítás </a:t>
            </a:r>
          </a:p>
          <a:p>
            <a:r>
              <a:rPr lang="hu-HU" dirty="0"/>
              <a:t>- felsővezeték karbantartás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5EB269B-A7DD-4CB8-8E5C-958F2F9D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64" y="1275606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május 6. - május 13. </a:t>
            </a:r>
          </a:p>
          <a:p>
            <a:endParaRPr lang="hu-HU" dirty="0"/>
          </a:p>
          <a:p>
            <a:r>
              <a:rPr lang="hu-HU" dirty="0"/>
              <a:t>Vonalszakasz: 8. Győr-Csorna</a:t>
            </a:r>
          </a:p>
          <a:p>
            <a:endParaRPr lang="hu-HU" dirty="0"/>
          </a:p>
          <a:p>
            <a:r>
              <a:rPr lang="hu-HU" dirty="0"/>
              <a:t>Munkavégzés: </a:t>
            </a:r>
          </a:p>
          <a:p>
            <a:r>
              <a:rPr lang="hu-HU" dirty="0"/>
              <a:t>- útátjáró átépítés</a:t>
            </a:r>
          </a:p>
          <a:p>
            <a:r>
              <a:rPr lang="hu-HU" dirty="0"/>
              <a:t>- áteresz csere</a:t>
            </a:r>
          </a:p>
          <a:p>
            <a:r>
              <a:rPr lang="hu-HU" dirty="0"/>
              <a:t>- aluljáró szigetelés</a:t>
            </a:r>
          </a:p>
          <a:p>
            <a:r>
              <a:rPr lang="hu-HU" dirty="0"/>
              <a:t>- felsővezeték karbantartás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5EB269B-A7DD-4CB8-8E5C-958F2F9D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11" y="1563638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május 27. 06:00 - május 31. 23:59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16. Répcelak-Porpác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útátjáró átépítés</a:t>
            </a:r>
          </a:p>
          <a:p>
            <a:r>
              <a:rPr lang="hu-HU" dirty="0"/>
              <a:t>- felsővezeték karbantartás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5EB269B-A7DD-4CB8-8E5C-958F2F9D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15766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június 10. – június 17.</a:t>
            </a:r>
          </a:p>
          <a:p>
            <a:endParaRPr lang="hu-HU" dirty="0"/>
          </a:p>
          <a:p>
            <a:r>
              <a:rPr lang="hu-HU" dirty="0"/>
              <a:t>Vonalszakasz:</a:t>
            </a:r>
          </a:p>
          <a:p>
            <a:r>
              <a:rPr lang="hu-HU" dirty="0"/>
              <a:t>8. Csorna – Sopron</a:t>
            </a:r>
          </a:p>
          <a:p>
            <a:endParaRPr lang="hu-HU" dirty="0"/>
          </a:p>
          <a:p>
            <a:r>
              <a:rPr lang="hu-HU" dirty="0"/>
              <a:t>Munkavégzés:</a:t>
            </a:r>
          </a:p>
          <a:p>
            <a:r>
              <a:rPr lang="hu-HU" dirty="0"/>
              <a:t>- ágyazatcsere</a:t>
            </a:r>
          </a:p>
          <a:p>
            <a:r>
              <a:rPr lang="hu-HU" dirty="0"/>
              <a:t>- felsővezeték karbantartás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5EB269B-A7DD-4CB8-8E5C-958F2F9D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27" y="1726959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860032" y="1142990"/>
            <a:ext cx="4070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Dátum:</a:t>
            </a:r>
          </a:p>
          <a:p>
            <a:r>
              <a:rPr lang="hu-HU" dirty="0"/>
              <a:t>július 1. – július 9. </a:t>
            </a:r>
          </a:p>
          <a:p>
            <a:endParaRPr lang="hu-HU" dirty="0"/>
          </a:p>
          <a:p>
            <a:r>
              <a:rPr lang="hu-HU" dirty="0"/>
              <a:t>Vonalszakasz: </a:t>
            </a:r>
          </a:p>
          <a:p>
            <a:r>
              <a:rPr lang="hu-HU" dirty="0"/>
              <a:t>8E. Sopron – Sopron </a:t>
            </a:r>
            <a:r>
              <a:rPr lang="hu-HU" dirty="0" err="1"/>
              <a:t>oh</a:t>
            </a:r>
            <a:endParaRPr lang="hu-HU" dirty="0"/>
          </a:p>
          <a:p>
            <a:endParaRPr lang="hu-HU" dirty="0"/>
          </a:p>
          <a:p>
            <a:r>
              <a:rPr lang="hu-HU" dirty="0"/>
              <a:t>Munkavégzés: </a:t>
            </a:r>
          </a:p>
          <a:p>
            <a:r>
              <a:rPr lang="hu-HU" dirty="0"/>
              <a:t>- teknőhíd szigetelés</a:t>
            </a:r>
          </a:p>
          <a:p>
            <a:r>
              <a:rPr lang="hu-HU" dirty="0"/>
              <a:t>- alépítmény javítás</a:t>
            </a:r>
          </a:p>
          <a:p>
            <a:r>
              <a:rPr lang="hu-HU" dirty="0"/>
              <a:t>- útátjáró átépítés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B4D9DBC-13E9-E0F0-8CF6-170B7531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51775"/>
            <a:ext cx="467529" cy="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26669</TotalTime>
  <Words>1238</Words>
  <Application>Microsoft Office PowerPoint</Application>
  <PresentationFormat>Diavetítés a képernyőre (16:9 oldalarány)</PresentationFormat>
  <Paragraphs>244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Czeglédi Zoltán</dc:creator>
  <cp:lastModifiedBy>Bencsics József</cp:lastModifiedBy>
  <cp:revision>43</cp:revision>
  <dcterms:created xsi:type="dcterms:W3CDTF">2019-02-12T12:43:34Z</dcterms:created>
  <dcterms:modified xsi:type="dcterms:W3CDTF">2023-11-30T10:21:40Z</dcterms:modified>
</cp:coreProperties>
</file>