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90" r:id="rId3"/>
    <p:sldId id="407" r:id="rId4"/>
    <p:sldId id="409" r:id="rId5"/>
    <p:sldId id="401" r:id="rId6"/>
    <p:sldId id="410" r:id="rId7"/>
    <p:sldId id="391" r:id="rId8"/>
    <p:sldId id="392" r:id="rId9"/>
    <p:sldId id="394" r:id="rId10"/>
    <p:sldId id="395" r:id="rId11"/>
    <p:sldId id="393" r:id="rId12"/>
    <p:sldId id="396" r:id="rId13"/>
    <p:sldId id="397" r:id="rId14"/>
    <p:sldId id="398" r:id="rId15"/>
    <p:sldId id="399" r:id="rId16"/>
    <p:sldId id="402" r:id="rId17"/>
    <p:sldId id="403" r:id="rId18"/>
    <p:sldId id="404" r:id="rId19"/>
    <p:sldId id="405" r:id="rId20"/>
    <p:sldId id="406" r:id="rId21"/>
    <p:sldId id="386" r:id="rId22"/>
    <p:sldId id="388" r:id="rId23"/>
    <p:sldId id="408" r:id="rId24"/>
    <p:sldId id="265" r:id="rId25"/>
  </p:sldIdLst>
  <p:sldSz cx="9144000" cy="5143500" type="screen16x9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04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2" d="100"/>
          <a:sy n="122" d="100"/>
        </p:scale>
        <p:origin x="-532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bencsics\AppData\Local\Microsoft\Windows\INetCache\Content.Outlook\YTHYHW5R\Vas&#250;tt&#225;rsas&#225;gok_2015-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2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2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1200" dirty="0"/>
              <a:t>Szolgáltatásokat igénybe vevő társaságok</a:t>
            </a:r>
          </a:p>
        </c:rich>
      </c:tx>
      <c:layout>
        <c:manualLayout>
          <c:xMode val="edge"/>
          <c:yMode val="edge"/>
          <c:x val="0.1821734470691164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Társaság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Munka1!$A$2:$A$11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Munka1!$B$2:$B$11</c:f>
              <c:numCache>
                <c:formatCode>General</c:formatCode>
                <c:ptCount val="10"/>
                <c:pt idx="0">
                  <c:v>23</c:v>
                </c:pt>
                <c:pt idx="1">
                  <c:v>27</c:v>
                </c:pt>
                <c:pt idx="2">
                  <c:v>30</c:v>
                </c:pt>
                <c:pt idx="3">
                  <c:v>37</c:v>
                </c:pt>
                <c:pt idx="4">
                  <c:v>31</c:v>
                </c:pt>
                <c:pt idx="5">
                  <c:v>36</c:v>
                </c:pt>
                <c:pt idx="6">
                  <c:v>34</c:v>
                </c:pt>
                <c:pt idx="7">
                  <c:v>34</c:v>
                </c:pt>
                <c:pt idx="8">
                  <c:v>39</c:v>
                </c:pt>
                <c:pt idx="9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4F-451E-9CA5-036967B6274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03122288"/>
        <c:axId val="803122616"/>
      </c:barChart>
      <c:catAx>
        <c:axId val="80312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803122616"/>
        <c:crosses val="autoZero"/>
        <c:auto val="1"/>
        <c:lblAlgn val="ctr"/>
        <c:lblOffset val="100"/>
        <c:noMultiLvlLbl val="0"/>
      </c:catAx>
      <c:valAx>
        <c:axId val="80312261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03122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b="1" dirty="0"/>
              <a:t>H</a:t>
            </a:r>
            <a:r>
              <a:rPr lang="en-US" b="1" dirty="0" err="1"/>
              <a:t>hd</a:t>
            </a:r>
            <a:r>
              <a:rPr lang="en-US" b="1" dirty="0"/>
              <a:t> </a:t>
            </a:r>
            <a:r>
              <a:rPr lang="hu-HU" b="1" dirty="0"/>
              <a:t>bevétel </a:t>
            </a:r>
            <a:r>
              <a:rPr lang="hu-HU" b="1" dirty="0" err="1"/>
              <a:t>mFt</a:t>
            </a:r>
            <a:endParaRPr lang="hu-HU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Munka1!$D$2</c:f>
              <c:strCache>
                <c:ptCount val="1"/>
                <c:pt idx="0">
                  <c:v>Személy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Munka1!$A$3:$A$6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Munka1!$D$3:$D$6</c:f>
              <c:numCache>
                <c:formatCode>#,##0</c:formatCode>
                <c:ptCount val="4"/>
                <c:pt idx="0">
                  <c:v>4671.5829140362302</c:v>
                </c:pt>
                <c:pt idx="1">
                  <c:v>4876.3721661201598</c:v>
                </c:pt>
                <c:pt idx="2">
                  <c:v>4926.5703752993804</c:v>
                </c:pt>
                <c:pt idx="3">
                  <c:v>4854.1536620294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5D-4239-ADB5-0F8277BCE2B2}"/>
            </c:ext>
          </c:extLst>
        </c:ser>
        <c:ser>
          <c:idx val="1"/>
          <c:order val="1"/>
          <c:tx>
            <c:strRef>
              <c:f>Munka1!$H$2</c:f>
              <c:strCache>
                <c:ptCount val="1"/>
                <c:pt idx="0">
                  <c:v>Teher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Munka1!$A$3:$A$6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Munka1!$H$3:$H$6</c:f>
              <c:numCache>
                <c:formatCode>#,##0</c:formatCode>
                <c:ptCount val="4"/>
                <c:pt idx="0">
                  <c:v>1451.0422897250201</c:v>
                </c:pt>
                <c:pt idx="1">
                  <c:v>1713.64100738978</c:v>
                </c:pt>
                <c:pt idx="2">
                  <c:v>1684.8325417839501</c:v>
                </c:pt>
                <c:pt idx="3">
                  <c:v>1641.4529847741001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5D-4239-ADB5-0F8277BCE2B2}"/>
            </c:ext>
          </c:extLst>
        </c:ser>
        <c:ser>
          <c:idx val="2"/>
          <c:order val="2"/>
          <c:tx>
            <c:strRef>
              <c:f>Munka1!$M$2</c:f>
              <c:strCache>
                <c:ptCount val="1"/>
                <c:pt idx="0">
                  <c:v>Mozdony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Munka1!$A$3:$A$6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Munka1!$M$3:$M$6</c:f>
              <c:numCache>
                <c:formatCode>#,##0</c:formatCode>
                <c:ptCount val="4"/>
                <c:pt idx="0">
                  <c:v>236.90256023556199</c:v>
                </c:pt>
                <c:pt idx="1">
                  <c:v>270.245037391832</c:v>
                </c:pt>
                <c:pt idx="2">
                  <c:v>208.39721056335</c:v>
                </c:pt>
                <c:pt idx="3">
                  <c:v>185.63906316153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5D-4239-ADB5-0F8277BCE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1189016"/>
        <c:axId val="591181800"/>
        <c:axId val="0"/>
      </c:bar3DChart>
      <c:catAx>
        <c:axId val="591189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91181800"/>
        <c:crosses val="autoZero"/>
        <c:auto val="1"/>
        <c:lblAlgn val="ctr"/>
        <c:lblOffset val="100"/>
        <c:noMultiLvlLbl val="0"/>
      </c:catAx>
      <c:valAx>
        <c:axId val="591181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91189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1200" dirty="0"/>
              <a:t>Kalkulált menetidő veszteség (perc) vonalanként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Munka1!$A$2</c:f>
              <c:strCache>
                <c:ptCount val="1"/>
                <c:pt idx="0">
                  <c:v>1d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Munka1!$C$1:$H$1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Munka1!$C$2:$H$2</c:f>
              <c:numCache>
                <c:formatCode>0.0</c:formatCode>
                <c:ptCount val="6"/>
                <c:pt idx="0">
                  <c:v>5.7866666666666662</c:v>
                </c:pt>
                <c:pt idx="1">
                  <c:v>6.36</c:v>
                </c:pt>
                <c:pt idx="2">
                  <c:v>5.0516666666666659</c:v>
                </c:pt>
                <c:pt idx="3">
                  <c:v>0.97000000000000008</c:v>
                </c:pt>
                <c:pt idx="4">
                  <c:v>1.0908333333333335</c:v>
                </c:pt>
                <c:pt idx="5">
                  <c:v>0.96999999999999986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A6-4074-A1E7-B05AEA99644C}"/>
            </c:ext>
          </c:extLst>
        </c:ser>
        <c:ser>
          <c:idx val="1"/>
          <c:order val="1"/>
          <c:tx>
            <c:strRef>
              <c:f>Munka1!$A$3</c:f>
              <c:strCache>
                <c:ptCount val="1"/>
                <c:pt idx="0">
                  <c:v>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Munka1!$C$1:$H$1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Munka1!$C$3:$H$3</c:f>
              <c:numCache>
                <c:formatCode>0.0</c:formatCode>
                <c:ptCount val="6"/>
                <c:pt idx="0">
                  <c:v>2.6899999999999995</c:v>
                </c:pt>
                <c:pt idx="1">
                  <c:v>2.4783333333333326</c:v>
                </c:pt>
                <c:pt idx="2">
                  <c:v>2.6350000000000002</c:v>
                </c:pt>
                <c:pt idx="3">
                  <c:v>3.6191666666666666</c:v>
                </c:pt>
                <c:pt idx="4">
                  <c:v>3.6258333333333339</c:v>
                </c:pt>
                <c:pt idx="5">
                  <c:v>3.16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6A6-4074-A1E7-B05AEA99644C}"/>
            </c:ext>
          </c:extLst>
        </c:ser>
        <c:ser>
          <c:idx val="2"/>
          <c:order val="2"/>
          <c:tx>
            <c:strRef>
              <c:f>Munka1!$A$4</c:f>
              <c:strCache>
                <c:ptCount val="1"/>
                <c:pt idx="0">
                  <c:v>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Munka1!$C$1:$H$1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Munka1!$C$4:$H$4</c:f>
              <c:numCache>
                <c:formatCode>0.0</c:formatCode>
                <c:ptCount val="6"/>
                <c:pt idx="0">
                  <c:v>0.32</c:v>
                </c:pt>
                <c:pt idx="1">
                  <c:v>2.6633333333333327</c:v>
                </c:pt>
                <c:pt idx="2">
                  <c:v>3.6300000000000003</c:v>
                </c:pt>
                <c:pt idx="3">
                  <c:v>5.3883333333333328</c:v>
                </c:pt>
                <c:pt idx="4">
                  <c:v>3.3458333333333332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6A6-4074-A1E7-B05AEA99644C}"/>
            </c:ext>
          </c:extLst>
        </c:ser>
        <c:ser>
          <c:idx val="3"/>
          <c:order val="3"/>
          <c:tx>
            <c:strRef>
              <c:f>Munka1!$A$5</c:f>
              <c:strCache>
                <c:ptCount val="1"/>
                <c:pt idx="0">
                  <c:v>15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Munka1!$C$1:$H$1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Munka1!$C$5:$H$5</c:f>
              <c:numCache>
                <c:formatCode>0.0</c:formatCode>
                <c:ptCount val="6"/>
                <c:pt idx="0">
                  <c:v>1.5766666666666669</c:v>
                </c:pt>
                <c:pt idx="1">
                  <c:v>2.2366666666666672</c:v>
                </c:pt>
                <c:pt idx="2">
                  <c:v>5.0125000000000002</c:v>
                </c:pt>
                <c:pt idx="3">
                  <c:v>4.9991666666666674</c:v>
                </c:pt>
                <c:pt idx="4">
                  <c:v>4.7000000000000011</c:v>
                </c:pt>
                <c:pt idx="5">
                  <c:v>4.1288888888888895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6A6-4074-A1E7-B05AEA99644C}"/>
            </c:ext>
          </c:extLst>
        </c:ser>
        <c:ser>
          <c:idx val="4"/>
          <c:order val="4"/>
          <c:tx>
            <c:strRef>
              <c:f>Munka1!$A$6</c:f>
              <c:strCache>
                <c:ptCount val="1"/>
                <c:pt idx="0">
                  <c:v>16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Munka1!$C$1:$H$1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Munka1!$C$6:$H$6</c:f>
              <c:numCache>
                <c:formatCode>0.0</c:formatCode>
                <c:ptCount val="6"/>
                <c:pt idx="0">
                  <c:v>4.1933333333333334</c:v>
                </c:pt>
                <c:pt idx="1">
                  <c:v>4.2441666666666666</c:v>
                </c:pt>
                <c:pt idx="2">
                  <c:v>6.3225000000000007</c:v>
                </c:pt>
                <c:pt idx="3">
                  <c:v>5.916666666666667</c:v>
                </c:pt>
                <c:pt idx="4">
                  <c:v>5.7433333333333332</c:v>
                </c:pt>
                <c:pt idx="5">
                  <c:v>6.22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6A6-4074-A1E7-B05AEA99644C}"/>
            </c:ext>
          </c:extLst>
        </c:ser>
        <c:ser>
          <c:idx val="5"/>
          <c:order val="5"/>
          <c:tx>
            <c:strRef>
              <c:f>Munka1!$A$7</c:f>
              <c:strCache>
                <c:ptCount val="1"/>
                <c:pt idx="0">
                  <c:v>17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Munka1!$C$1:$H$1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Munka1!$C$7:$H$7</c:f>
              <c:numCache>
                <c:formatCode>0.0</c:formatCode>
                <c:ptCount val="6"/>
                <c:pt idx="0">
                  <c:v>3.1225000000000001</c:v>
                </c:pt>
                <c:pt idx="1">
                  <c:v>2.7933333333333334</c:v>
                </c:pt>
                <c:pt idx="2">
                  <c:v>4.3041666666666663</c:v>
                </c:pt>
                <c:pt idx="3">
                  <c:v>5.7258333333333331</c:v>
                </c:pt>
                <c:pt idx="4">
                  <c:v>5.6091666666666669</c:v>
                </c:pt>
                <c:pt idx="5">
                  <c:v>5.804444444444445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6A6-4074-A1E7-B05AEA99644C}"/>
            </c:ext>
          </c:extLst>
        </c:ser>
        <c:ser>
          <c:idx val="6"/>
          <c:order val="6"/>
          <c:tx>
            <c:strRef>
              <c:f>Munka1!$A$8</c:f>
              <c:strCache>
                <c:ptCount val="1"/>
                <c:pt idx="0">
                  <c:v>18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Munka1!$C$1:$H$1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Munka1!$C$8:$H$8</c:f>
              <c:numCache>
                <c:formatCode>0.0</c:formatCode>
                <c:ptCount val="6"/>
                <c:pt idx="0">
                  <c:v>2.8141666666666665</c:v>
                </c:pt>
                <c:pt idx="1">
                  <c:v>3.8616666666666664</c:v>
                </c:pt>
                <c:pt idx="2">
                  <c:v>4.2183333333333328</c:v>
                </c:pt>
                <c:pt idx="3">
                  <c:v>1.8308333333333335</c:v>
                </c:pt>
                <c:pt idx="4">
                  <c:v>3.7650000000000001</c:v>
                </c:pt>
                <c:pt idx="5">
                  <c:v>4.0411111111111104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6A6-4074-A1E7-B05AEA99644C}"/>
            </c:ext>
          </c:extLst>
        </c:ser>
        <c:ser>
          <c:idx val="7"/>
          <c:order val="7"/>
          <c:tx>
            <c:strRef>
              <c:f>Munka1!$A$9</c:f>
              <c:strCache>
                <c:ptCount val="1"/>
                <c:pt idx="0">
                  <c:v>20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Munka1!$C$1:$H$1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Munka1!$C$9:$H$9</c:f>
              <c:numCache>
                <c:formatCode>0.0</c:formatCode>
                <c:ptCount val="6"/>
                <c:pt idx="0">
                  <c:v>0.71249999999999991</c:v>
                </c:pt>
                <c:pt idx="1">
                  <c:v>2.1724999999999999</c:v>
                </c:pt>
                <c:pt idx="2">
                  <c:v>4.4874999999999998</c:v>
                </c:pt>
                <c:pt idx="3">
                  <c:v>6.4924999999999997</c:v>
                </c:pt>
                <c:pt idx="4">
                  <c:v>2.9283333333333332</c:v>
                </c:pt>
                <c:pt idx="5">
                  <c:v>2.4733333333333332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6A6-4074-A1E7-B05AEA99644C}"/>
            </c:ext>
          </c:extLst>
        </c:ser>
        <c:ser>
          <c:idx val="8"/>
          <c:order val="8"/>
          <c:tx>
            <c:strRef>
              <c:f>Munka1!$A$10</c:f>
              <c:strCache>
                <c:ptCount val="1"/>
                <c:pt idx="0">
                  <c:v>21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Munka1!$C$1:$H$1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Munka1!$C$10:$H$10</c:f>
              <c:numCache>
                <c:formatCode>0.0</c:formatCode>
                <c:ptCount val="6"/>
                <c:pt idx="0">
                  <c:v>2.5866666666666673</c:v>
                </c:pt>
                <c:pt idx="1">
                  <c:v>2.4150000000000005</c:v>
                </c:pt>
                <c:pt idx="2">
                  <c:v>2.3700000000000006</c:v>
                </c:pt>
                <c:pt idx="3">
                  <c:v>2.3700000000000006</c:v>
                </c:pt>
                <c:pt idx="4">
                  <c:v>2.3700000000000006</c:v>
                </c:pt>
                <c:pt idx="5">
                  <c:v>2.3700000000000006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6A6-4074-A1E7-B05AEA9964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4070368"/>
        <c:axId val="914068400"/>
      </c:lineChart>
      <c:catAx>
        <c:axId val="91407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914068400"/>
        <c:crosses val="autoZero"/>
        <c:auto val="1"/>
        <c:lblAlgn val="ctr"/>
        <c:lblOffset val="100"/>
        <c:noMultiLvlLbl val="0"/>
      </c:catAx>
      <c:valAx>
        <c:axId val="91406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91407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1200" dirty="0"/>
              <a:t>Kalkulált menetidő veszteség  (perc) </a:t>
            </a:r>
          </a:p>
          <a:p>
            <a:pPr>
              <a:defRPr/>
            </a:pPr>
            <a:r>
              <a:rPr lang="hu-HU" sz="1200" dirty="0"/>
              <a:t>10 km vonalhosszra vetítve</a:t>
            </a:r>
          </a:p>
        </c:rich>
      </c:tx>
      <c:layout>
        <c:manualLayout>
          <c:xMode val="edge"/>
          <c:yMode val="edge"/>
          <c:x val="0.14820505555560945"/>
          <c:y val="2.36056627309112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Munka1!$I$2</c:f>
              <c:strCache>
                <c:ptCount val="1"/>
                <c:pt idx="0">
                  <c:v>1d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Munka1!$J$1:$O$1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Munka1!$J$2:$O$2</c:f>
              <c:numCache>
                <c:formatCode>0.0</c:formatCode>
                <c:ptCount val="6"/>
                <c:pt idx="0">
                  <c:v>4.0466200466200455</c:v>
                </c:pt>
                <c:pt idx="1">
                  <c:v>4.4475524475524475</c:v>
                </c:pt>
                <c:pt idx="2">
                  <c:v>3.5326340326340318</c:v>
                </c:pt>
                <c:pt idx="3">
                  <c:v>0.67832167832167833</c:v>
                </c:pt>
                <c:pt idx="4">
                  <c:v>0.76282051282051289</c:v>
                </c:pt>
                <c:pt idx="5">
                  <c:v>0.67832167832167822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1F-44BD-9F48-209E94105FDE}"/>
            </c:ext>
          </c:extLst>
        </c:ser>
        <c:ser>
          <c:idx val="1"/>
          <c:order val="1"/>
          <c:tx>
            <c:strRef>
              <c:f>Munka1!$I$3</c:f>
              <c:strCache>
                <c:ptCount val="1"/>
                <c:pt idx="0">
                  <c:v>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Munka1!$J$1:$O$1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Munka1!$J$3:$O$3</c:f>
              <c:numCache>
                <c:formatCode>0.0</c:formatCode>
                <c:ptCount val="6"/>
                <c:pt idx="0">
                  <c:v>0.30258717660292456</c:v>
                </c:pt>
                <c:pt idx="1">
                  <c:v>0.27877765279340072</c:v>
                </c:pt>
                <c:pt idx="2">
                  <c:v>0.29640044994375703</c:v>
                </c:pt>
                <c:pt idx="3">
                  <c:v>0.40710536182977125</c:v>
                </c:pt>
                <c:pt idx="4">
                  <c:v>0.40785526809148864</c:v>
                </c:pt>
                <c:pt idx="5">
                  <c:v>0.35545556805399325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F1F-44BD-9F48-209E94105FDE}"/>
            </c:ext>
          </c:extLst>
        </c:ser>
        <c:ser>
          <c:idx val="2"/>
          <c:order val="2"/>
          <c:tx>
            <c:strRef>
              <c:f>Munka1!$I$4</c:f>
              <c:strCache>
                <c:ptCount val="1"/>
                <c:pt idx="0">
                  <c:v>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Munka1!$J$1:$O$1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Munka1!$J$4:$O$4</c:f>
              <c:numCache>
                <c:formatCode>0.0</c:formatCode>
                <c:ptCount val="6"/>
                <c:pt idx="0">
                  <c:v>0.2990654205607477</c:v>
                </c:pt>
                <c:pt idx="1">
                  <c:v>2.4890965732087222</c:v>
                </c:pt>
                <c:pt idx="2">
                  <c:v>3.392523364485982</c:v>
                </c:pt>
                <c:pt idx="3">
                  <c:v>5.0358255451713401</c:v>
                </c:pt>
                <c:pt idx="4">
                  <c:v>3.1269470404984423</c:v>
                </c:pt>
                <c:pt idx="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F1F-44BD-9F48-209E94105FDE}"/>
            </c:ext>
          </c:extLst>
        </c:ser>
        <c:ser>
          <c:idx val="3"/>
          <c:order val="3"/>
          <c:tx>
            <c:strRef>
              <c:f>Munka1!$I$5</c:f>
              <c:strCache>
                <c:ptCount val="1"/>
                <c:pt idx="0">
                  <c:v>15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Munka1!$J$1:$O$1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Munka1!$J$5:$O$5</c:f>
              <c:numCache>
                <c:formatCode>0.0</c:formatCode>
                <c:ptCount val="6"/>
                <c:pt idx="0">
                  <c:v>0.22653256704980848</c:v>
                </c:pt>
                <c:pt idx="1">
                  <c:v>0.32136015325670508</c:v>
                </c:pt>
                <c:pt idx="2">
                  <c:v>0.72018678160919547</c:v>
                </c:pt>
                <c:pt idx="3">
                  <c:v>0.71827107279693503</c:v>
                </c:pt>
                <c:pt idx="4">
                  <c:v>0.67528735632183923</c:v>
                </c:pt>
                <c:pt idx="5">
                  <c:v>0.5932311621966796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F1F-44BD-9F48-209E94105FDE}"/>
            </c:ext>
          </c:extLst>
        </c:ser>
        <c:ser>
          <c:idx val="4"/>
          <c:order val="4"/>
          <c:tx>
            <c:strRef>
              <c:f>Munka1!$I$6</c:f>
              <c:strCache>
                <c:ptCount val="1"/>
                <c:pt idx="0">
                  <c:v>16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Munka1!$J$1:$O$1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Munka1!$J$6:$O$6</c:f>
              <c:numCache>
                <c:formatCode>0.0</c:formatCode>
                <c:ptCount val="6"/>
                <c:pt idx="0">
                  <c:v>0.45138141370649443</c:v>
                </c:pt>
                <c:pt idx="1">
                  <c:v>0.45685324721923215</c:v>
                </c:pt>
                <c:pt idx="2">
                  <c:v>0.6805705059203444</c:v>
                </c:pt>
                <c:pt idx="3">
                  <c:v>0.63688554000717612</c:v>
                </c:pt>
                <c:pt idx="4">
                  <c:v>0.61822748475062783</c:v>
                </c:pt>
                <c:pt idx="5">
                  <c:v>0.66953713670613557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F1F-44BD-9F48-209E94105FDE}"/>
            </c:ext>
          </c:extLst>
        </c:ser>
        <c:ser>
          <c:idx val="5"/>
          <c:order val="5"/>
          <c:tx>
            <c:strRef>
              <c:f>Munka1!$I$7</c:f>
              <c:strCache>
                <c:ptCount val="1"/>
                <c:pt idx="0">
                  <c:v>17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Munka1!$J$1:$O$1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Munka1!$J$7:$O$7</c:f>
              <c:numCache>
                <c:formatCode>0.0</c:formatCode>
                <c:ptCount val="6"/>
                <c:pt idx="0">
                  <c:v>0.63336713995943206</c:v>
                </c:pt>
                <c:pt idx="1">
                  <c:v>0.56659905341446926</c:v>
                </c:pt>
                <c:pt idx="2">
                  <c:v>0.87305611899932378</c:v>
                </c:pt>
                <c:pt idx="3">
                  <c:v>1.1614266396213659</c:v>
                </c:pt>
                <c:pt idx="4">
                  <c:v>1.1377620013522651</c:v>
                </c:pt>
                <c:pt idx="5">
                  <c:v>1.1773720982645934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F1F-44BD-9F48-209E94105FDE}"/>
            </c:ext>
          </c:extLst>
        </c:ser>
        <c:ser>
          <c:idx val="6"/>
          <c:order val="6"/>
          <c:tx>
            <c:strRef>
              <c:f>Munka1!$I$8</c:f>
              <c:strCache>
                <c:ptCount val="1"/>
                <c:pt idx="0">
                  <c:v>18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Munka1!$J$1:$O$1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Munka1!$J$8:$O$8</c:f>
              <c:numCache>
                <c:formatCode>0.0</c:formatCode>
                <c:ptCount val="6"/>
                <c:pt idx="0">
                  <c:v>1.6266859344894025</c:v>
                </c:pt>
                <c:pt idx="1">
                  <c:v>2.232177263969171</c:v>
                </c:pt>
                <c:pt idx="2">
                  <c:v>2.4383429672447008</c:v>
                </c:pt>
                <c:pt idx="3">
                  <c:v>1.0582851637764934</c:v>
                </c:pt>
                <c:pt idx="4">
                  <c:v>2.1763005780346818</c:v>
                </c:pt>
                <c:pt idx="5">
                  <c:v>2.3359023763648037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F1F-44BD-9F48-209E94105FDE}"/>
            </c:ext>
          </c:extLst>
        </c:ser>
        <c:ser>
          <c:idx val="7"/>
          <c:order val="7"/>
          <c:tx>
            <c:strRef>
              <c:f>Munka1!$I$9</c:f>
              <c:strCache>
                <c:ptCount val="1"/>
                <c:pt idx="0">
                  <c:v>20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Munka1!$J$1:$O$1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Munka1!$J$9:$O$9</c:f>
              <c:numCache>
                <c:formatCode>0.0</c:formatCode>
                <c:ptCount val="6"/>
                <c:pt idx="0">
                  <c:v>0.41424418604651159</c:v>
                </c:pt>
                <c:pt idx="1">
                  <c:v>1.2630813953488371</c:v>
                </c:pt>
                <c:pt idx="2">
                  <c:v>2.6090116279069768</c:v>
                </c:pt>
                <c:pt idx="3">
                  <c:v>3.7747093023255811</c:v>
                </c:pt>
                <c:pt idx="4">
                  <c:v>1.7025193798449612</c:v>
                </c:pt>
                <c:pt idx="5">
                  <c:v>1.4379844961240309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3F1F-44BD-9F48-209E94105FDE}"/>
            </c:ext>
          </c:extLst>
        </c:ser>
        <c:ser>
          <c:idx val="8"/>
          <c:order val="8"/>
          <c:tx>
            <c:strRef>
              <c:f>Munka1!$I$10</c:f>
              <c:strCache>
                <c:ptCount val="1"/>
                <c:pt idx="0">
                  <c:v>21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Munka1!$J$1:$O$1</c:f>
              <c:strCach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2021. 1-9 hó</c:v>
                </c:pt>
              </c:strCache>
            </c:strRef>
          </c:cat>
          <c:val>
            <c:numRef>
              <c:f>Munka1!$J$10:$O$10</c:f>
              <c:numCache>
                <c:formatCode>0.0</c:formatCode>
                <c:ptCount val="6"/>
                <c:pt idx="0">
                  <c:v>0.47201946472019479</c:v>
                </c:pt>
                <c:pt idx="1">
                  <c:v>0.44069343065693439</c:v>
                </c:pt>
                <c:pt idx="2">
                  <c:v>0.43248175182481763</c:v>
                </c:pt>
                <c:pt idx="3">
                  <c:v>0.43248175182481763</c:v>
                </c:pt>
                <c:pt idx="4">
                  <c:v>0.43248175182481763</c:v>
                </c:pt>
                <c:pt idx="5">
                  <c:v>0.43248175182481763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F1F-44BD-9F48-209E94105F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7034208"/>
        <c:axId val="587035520"/>
      </c:lineChart>
      <c:catAx>
        <c:axId val="587034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87035520"/>
        <c:crosses val="autoZero"/>
        <c:auto val="1"/>
        <c:lblAlgn val="ctr"/>
        <c:lblOffset val="100"/>
        <c:noMultiLvlLbl val="0"/>
      </c:catAx>
      <c:valAx>
        <c:axId val="587035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8703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Biztosítóberendezési hibák</a:t>
            </a:r>
            <a:r>
              <a:rPr lang="hu-HU"/>
              <a:t> (db)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Munka1!$A$26</c:f>
              <c:strCache>
                <c:ptCount val="1"/>
                <c:pt idx="0">
                  <c:v>Állomási berendezés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Munka1!$B$25:$F$25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Munka1!$B$26:$F$26</c:f>
              <c:numCache>
                <c:formatCode>General</c:formatCode>
                <c:ptCount val="5"/>
                <c:pt idx="0">
                  <c:v>2306</c:v>
                </c:pt>
                <c:pt idx="1">
                  <c:v>1491</c:v>
                </c:pt>
                <c:pt idx="2">
                  <c:v>1557</c:v>
                </c:pt>
                <c:pt idx="3">
                  <c:v>1714</c:v>
                </c:pt>
                <c:pt idx="4">
                  <c:v>1577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15-4431-A951-6E797BC9D8E1}"/>
            </c:ext>
          </c:extLst>
        </c:ser>
        <c:ser>
          <c:idx val="1"/>
          <c:order val="1"/>
          <c:tx>
            <c:strRef>
              <c:f>Munka1!$A$27</c:f>
              <c:strCache>
                <c:ptCount val="1"/>
                <c:pt idx="0">
                  <c:v>Vonali berendezés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Munka1!$B$25:$F$25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Munka1!$B$27:$F$27</c:f>
              <c:numCache>
                <c:formatCode>General</c:formatCode>
                <c:ptCount val="5"/>
                <c:pt idx="0">
                  <c:v>819</c:v>
                </c:pt>
                <c:pt idx="1">
                  <c:v>500</c:v>
                </c:pt>
                <c:pt idx="2">
                  <c:v>562</c:v>
                </c:pt>
                <c:pt idx="3">
                  <c:v>647</c:v>
                </c:pt>
                <c:pt idx="4">
                  <c:v>644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15-4431-A951-6E797BC9D8E1}"/>
            </c:ext>
          </c:extLst>
        </c:ser>
        <c:ser>
          <c:idx val="2"/>
          <c:order val="2"/>
          <c:tx>
            <c:strRef>
              <c:f>Munka1!$A$28</c:f>
              <c:strCache>
                <c:ptCount val="1"/>
                <c:pt idx="0">
                  <c:v>Vonali sorompó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Munka1!$B$25:$F$25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Munka1!$B$28:$F$28</c:f>
              <c:numCache>
                <c:formatCode>General</c:formatCode>
                <c:ptCount val="5"/>
                <c:pt idx="0">
                  <c:v>1146</c:v>
                </c:pt>
                <c:pt idx="1">
                  <c:v>1089</c:v>
                </c:pt>
                <c:pt idx="2">
                  <c:v>1087</c:v>
                </c:pt>
                <c:pt idx="3">
                  <c:v>929</c:v>
                </c:pt>
                <c:pt idx="4">
                  <c:v>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15-4431-A951-6E797BC9D8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7028632"/>
        <c:axId val="587023056"/>
      </c:areaChart>
      <c:catAx>
        <c:axId val="587028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87023056"/>
        <c:crosses val="autoZero"/>
        <c:auto val="1"/>
        <c:lblAlgn val="ctr"/>
        <c:lblOffset val="100"/>
        <c:noMultiLvlLbl val="0"/>
      </c:catAx>
      <c:valAx>
        <c:axId val="58702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870286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74742-2808-42EC-89BE-F12E13292038}" type="datetimeFigureOut">
              <a:rPr lang="hu-HU" smtClean="0"/>
              <a:pPr/>
              <a:t>2021. 12. 06.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5D661-CA1A-4206-95EB-81F51CE192D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7ADE3-B286-4B09-9B2D-C608A605B1AF}" type="datetimeFigureOut">
              <a:rPr lang="hu-HU" smtClean="0"/>
              <a:t>2021. 12. 06.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0AC82-D930-4AF7-B7CE-5670A263249F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0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1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gysev_powerpoint_sablon_0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gysev_powerpoint_sablon_03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4" name="Dia számának helye 7"/>
          <p:cNvSpPr>
            <a:spLocks noGrp="1"/>
          </p:cNvSpPr>
          <p:nvPr>
            <p:ph type="sldNum" sz="quarter" idx="11"/>
          </p:nvPr>
        </p:nvSpPr>
        <p:spPr>
          <a:xfrm>
            <a:off x="6858016" y="4286262"/>
            <a:ext cx="2133600" cy="273844"/>
          </a:xfrm>
        </p:spPr>
        <p:txBody>
          <a:bodyPr/>
          <a:lstStyle/>
          <a:p>
            <a:fld id="{2AD49715-DF85-4C33-9768-1C5D4E82E1F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gysev_powerpoint_sablon_03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4" name="Dia számának helye 7"/>
          <p:cNvSpPr>
            <a:spLocks noGrp="1"/>
          </p:cNvSpPr>
          <p:nvPr>
            <p:ph type="sldNum" sz="quarter" idx="11"/>
          </p:nvPr>
        </p:nvSpPr>
        <p:spPr>
          <a:xfrm>
            <a:off x="6858016" y="4286262"/>
            <a:ext cx="2133600" cy="273844"/>
          </a:xfrm>
        </p:spPr>
        <p:txBody>
          <a:bodyPr/>
          <a:lstStyle/>
          <a:p>
            <a:fld id="{2AD49715-DF85-4C33-9768-1C5D4E82E1F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gysev_powerpoint_sablon_04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4" name="Dia számának helye 7"/>
          <p:cNvSpPr>
            <a:spLocks noGrp="1"/>
          </p:cNvSpPr>
          <p:nvPr>
            <p:ph type="sldNum" sz="quarter" idx="11"/>
          </p:nvPr>
        </p:nvSpPr>
        <p:spPr>
          <a:xfrm>
            <a:off x="6858016" y="4286262"/>
            <a:ext cx="2133600" cy="273844"/>
          </a:xfrm>
        </p:spPr>
        <p:txBody>
          <a:bodyPr/>
          <a:lstStyle/>
          <a:p>
            <a:fld id="{2AD49715-DF85-4C33-9768-1C5D4E82E1F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gysev_powerpoint_sablon_04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4" name="Dia számának helye 7"/>
          <p:cNvSpPr>
            <a:spLocks noGrp="1"/>
          </p:cNvSpPr>
          <p:nvPr>
            <p:ph type="sldNum" sz="quarter" idx="11"/>
          </p:nvPr>
        </p:nvSpPr>
        <p:spPr>
          <a:xfrm>
            <a:off x="6858016" y="4286262"/>
            <a:ext cx="2133600" cy="273844"/>
          </a:xfrm>
        </p:spPr>
        <p:txBody>
          <a:bodyPr/>
          <a:lstStyle/>
          <a:p>
            <a:fld id="{2AD49715-DF85-4C33-9768-1C5D4E82E1F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0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3" name="Dia számának helye 7"/>
          <p:cNvSpPr>
            <a:spLocks noGrp="1"/>
          </p:cNvSpPr>
          <p:nvPr>
            <p:ph type="sldNum" sz="quarter" idx="11"/>
          </p:nvPr>
        </p:nvSpPr>
        <p:spPr>
          <a:xfrm>
            <a:off x="6858016" y="4286262"/>
            <a:ext cx="2133600" cy="273844"/>
          </a:xfrm>
        </p:spPr>
        <p:txBody>
          <a:bodyPr/>
          <a:lstStyle/>
          <a:p>
            <a:fld id="{2AD49715-DF85-4C33-9768-1C5D4E82E1F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gysev_powerpoint_sablon_045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4" name="Dia számának helye 7"/>
          <p:cNvSpPr>
            <a:spLocks noGrp="1"/>
          </p:cNvSpPr>
          <p:nvPr>
            <p:ph type="sldNum" sz="quarter" idx="11"/>
          </p:nvPr>
        </p:nvSpPr>
        <p:spPr>
          <a:xfrm>
            <a:off x="6858016" y="4286262"/>
            <a:ext cx="2133600" cy="273844"/>
          </a:xfrm>
        </p:spPr>
        <p:txBody>
          <a:bodyPr/>
          <a:lstStyle/>
          <a:p>
            <a:fld id="{2AD49715-DF85-4C33-9768-1C5D4E82E1F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gysev_powerpoint_sablon_04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4" name="Dia számának helye 7"/>
          <p:cNvSpPr>
            <a:spLocks noGrp="1"/>
          </p:cNvSpPr>
          <p:nvPr>
            <p:ph type="sldNum" sz="quarter" idx="11"/>
          </p:nvPr>
        </p:nvSpPr>
        <p:spPr>
          <a:xfrm>
            <a:off x="6858016" y="4286262"/>
            <a:ext cx="2133600" cy="273844"/>
          </a:xfrm>
        </p:spPr>
        <p:txBody>
          <a:bodyPr/>
          <a:lstStyle/>
          <a:p>
            <a:fld id="{2AD49715-DF85-4C33-9768-1C5D4E82E1F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6799B-CF36-4640-8556-D8982E24C8FC}" type="datetimeFigureOut">
              <a:rPr lang="hu-HU" smtClean="0"/>
              <a:pPr/>
              <a:t>2021. 12. 06.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49715-DF85-4C33-9768-1C5D4E82E1F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ebvpn.gysev.hu/" TargetMode="Externa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4643470" y="4030683"/>
            <a:ext cx="4572000" cy="61276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latin typeface="+mj-lt"/>
                <a:ea typeface="+mj-ea"/>
                <a:cs typeface="+mj-cs"/>
              </a:rPr>
              <a:t>Pályavasúti konzultációs nap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4643438" y="4316435"/>
            <a:ext cx="4572000" cy="469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2021. november 30.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8687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4716018" y="1131901"/>
            <a:ext cx="4070824" cy="2868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2E40FB2-BAC3-4760-B5E6-EBD35EEC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75"/>
            <a:ext cx="4427984" cy="508972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D1D3C6C-7505-48A6-BF34-C8A6EABD136C}"/>
              </a:ext>
            </a:extLst>
          </p:cNvPr>
          <p:cNvSpPr txBox="1"/>
          <p:nvPr/>
        </p:nvSpPr>
        <p:spPr>
          <a:xfrm>
            <a:off x="4860032" y="1142990"/>
            <a:ext cx="4070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Dátum:</a:t>
            </a:r>
          </a:p>
          <a:p>
            <a:r>
              <a:rPr lang="hu-HU" dirty="0"/>
              <a:t>június 7. 07:00 – június 24. 23:30</a:t>
            </a:r>
          </a:p>
          <a:p>
            <a:endParaRPr lang="hu-HU" dirty="0"/>
          </a:p>
          <a:p>
            <a:r>
              <a:rPr lang="hu-HU" dirty="0"/>
              <a:t>Vonalszakasz:</a:t>
            </a:r>
          </a:p>
          <a:p>
            <a:r>
              <a:rPr lang="hu-HU" dirty="0"/>
              <a:t>15. Sopron – Harka </a:t>
            </a:r>
          </a:p>
          <a:p>
            <a:endParaRPr lang="hu-HU" dirty="0"/>
          </a:p>
          <a:p>
            <a:r>
              <a:rPr lang="hu-HU" dirty="0"/>
              <a:t>Munkavégzés:</a:t>
            </a:r>
          </a:p>
          <a:p>
            <a:r>
              <a:rPr lang="hu-HU" dirty="0"/>
              <a:t>- alépítmény javítás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65EB269B-A7DD-4CB8-8E5C-958F2F9D9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635646"/>
            <a:ext cx="467529" cy="58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74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8687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4716018" y="1131901"/>
            <a:ext cx="4070824" cy="2868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2E40FB2-BAC3-4760-B5E6-EBD35EEC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75"/>
            <a:ext cx="4427984" cy="508972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D1D3C6C-7505-48A6-BF34-C8A6EABD136C}"/>
              </a:ext>
            </a:extLst>
          </p:cNvPr>
          <p:cNvSpPr txBox="1"/>
          <p:nvPr/>
        </p:nvSpPr>
        <p:spPr>
          <a:xfrm>
            <a:off x="4860032" y="1142990"/>
            <a:ext cx="4070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Dátum:</a:t>
            </a:r>
          </a:p>
          <a:p>
            <a:r>
              <a:rPr lang="hu-HU" dirty="0">
                <a:solidFill>
                  <a:srgbClr val="FF0000"/>
                </a:solidFill>
              </a:rPr>
              <a:t>június 27. 07:00 – július 7. 18:00</a:t>
            </a:r>
          </a:p>
          <a:p>
            <a:endParaRPr lang="hu-HU" dirty="0"/>
          </a:p>
          <a:p>
            <a:r>
              <a:rPr lang="hu-HU" dirty="0"/>
              <a:t>Vonalszakasz: </a:t>
            </a:r>
          </a:p>
          <a:p>
            <a:r>
              <a:rPr lang="hu-HU" dirty="0">
                <a:solidFill>
                  <a:srgbClr val="FF0000"/>
                </a:solidFill>
              </a:rPr>
              <a:t>20. Porpác-Vép bal vágány</a:t>
            </a:r>
          </a:p>
          <a:p>
            <a:endParaRPr lang="hu-HU" dirty="0"/>
          </a:p>
          <a:p>
            <a:r>
              <a:rPr lang="hu-HU" dirty="0"/>
              <a:t>Munkavégzés: </a:t>
            </a:r>
          </a:p>
          <a:p>
            <a:r>
              <a:rPr lang="hu-HU" dirty="0"/>
              <a:t>- ágyazatrostálás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AD3673F-B74A-44F4-8732-9FA84083A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679" y="3219822"/>
            <a:ext cx="244859" cy="58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26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8687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4716018" y="1131901"/>
            <a:ext cx="4070824" cy="2868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2E40FB2-BAC3-4760-B5E6-EBD35EEC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75"/>
            <a:ext cx="4427984" cy="508972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D1D3C6C-7505-48A6-BF34-C8A6EABD136C}"/>
              </a:ext>
            </a:extLst>
          </p:cNvPr>
          <p:cNvSpPr txBox="1"/>
          <p:nvPr/>
        </p:nvSpPr>
        <p:spPr>
          <a:xfrm>
            <a:off x="4860032" y="1142990"/>
            <a:ext cx="40708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Dátum:</a:t>
            </a:r>
          </a:p>
          <a:p>
            <a:r>
              <a:rPr lang="hu-HU" dirty="0"/>
              <a:t>július 12. 08:10 – július 22. 17:40</a:t>
            </a:r>
          </a:p>
          <a:p>
            <a:endParaRPr lang="hu-HU" dirty="0"/>
          </a:p>
          <a:p>
            <a:r>
              <a:rPr lang="hu-HU" dirty="0"/>
              <a:t>Vonalszakasz:</a:t>
            </a:r>
          </a:p>
          <a:p>
            <a:r>
              <a:rPr lang="hu-HU" dirty="0"/>
              <a:t>8. Csorna – Sopron </a:t>
            </a:r>
          </a:p>
          <a:p>
            <a:endParaRPr lang="hu-HU" dirty="0"/>
          </a:p>
          <a:p>
            <a:r>
              <a:rPr lang="hu-HU" dirty="0"/>
              <a:t>Munkavégzés:</a:t>
            </a:r>
          </a:p>
          <a:p>
            <a:r>
              <a:rPr lang="hu-HU" dirty="0"/>
              <a:t>- hídmunkák, </a:t>
            </a:r>
          </a:p>
          <a:p>
            <a:r>
              <a:rPr lang="hu-HU" dirty="0"/>
              <a:t>- felsővezeték karbantartás</a:t>
            </a:r>
          </a:p>
          <a:p>
            <a:r>
              <a:rPr lang="hu-HU" dirty="0"/>
              <a:t>- útátjáró átépítés</a:t>
            </a:r>
          </a:p>
          <a:p>
            <a:r>
              <a:rPr lang="hu-HU" dirty="0"/>
              <a:t>- hosszúsín csere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65EB269B-A7DD-4CB8-8E5C-958F2F9D9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21" y="1714722"/>
            <a:ext cx="467529" cy="58243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EFF2E2D-09AA-4C4E-BD82-A4356F91D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928" y="1423507"/>
            <a:ext cx="467529" cy="58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92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8687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4716018" y="1131901"/>
            <a:ext cx="4070824" cy="2868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2E40FB2-BAC3-4760-B5E6-EBD35EEC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75"/>
            <a:ext cx="4427984" cy="508972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D1D3C6C-7505-48A6-BF34-C8A6EABD136C}"/>
              </a:ext>
            </a:extLst>
          </p:cNvPr>
          <p:cNvSpPr txBox="1"/>
          <p:nvPr/>
        </p:nvSpPr>
        <p:spPr>
          <a:xfrm>
            <a:off x="4860032" y="1142990"/>
            <a:ext cx="42148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Dátum:</a:t>
            </a:r>
          </a:p>
          <a:p>
            <a:r>
              <a:rPr lang="hu-HU" dirty="0"/>
              <a:t>augusztus 22. 7:00 – szeptember 12. 17:40</a:t>
            </a:r>
          </a:p>
          <a:p>
            <a:endParaRPr lang="hu-HU" dirty="0"/>
          </a:p>
          <a:p>
            <a:r>
              <a:rPr lang="hu-HU" dirty="0"/>
              <a:t>Vonalszakasz:</a:t>
            </a:r>
          </a:p>
          <a:p>
            <a:r>
              <a:rPr lang="hu-HU" dirty="0"/>
              <a:t>8E. Sopron – Sopron határ </a:t>
            </a:r>
          </a:p>
          <a:p>
            <a:endParaRPr lang="hu-HU" dirty="0"/>
          </a:p>
          <a:p>
            <a:r>
              <a:rPr lang="hu-HU" dirty="0"/>
              <a:t>Munkavégzés:</a:t>
            </a:r>
          </a:p>
          <a:p>
            <a:r>
              <a:rPr lang="hu-HU" dirty="0"/>
              <a:t>- hídmunkák, </a:t>
            </a:r>
          </a:p>
          <a:p>
            <a:r>
              <a:rPr lang="hu-HU" dirty="0"/>
              <a:t>- kitérő csere</a:t>
            </a:r>
          </a:p>
          <a:p>
            <a:r>
              <a:rPr lang="hu-HU" dirty="0"/>
              <a:t>- hosszúsín csere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EFF2E2D-09AA-4C4E-BD82-A4356F91D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915566"/>
            <a:ext cx="467529" cy="58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48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8687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4716018" y="1131901"/>
            <a:ext cx="4070824" cy="2868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2E40FB2-BAC3-4760-B5E6-EBD35EEC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75"/>
            <a:ext cx="4427984" cy="508972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D1D3C6C-7505-48A6-BF34-C8A6EABD136C}"/>
              </a:ext>
            </a:extLst>
          </p:cNvPr>
          <p:cNvSpPr txBox="1"/>
          <p:nvPr/>
        </p:nvSpPr>
        <p:spPr>
          <a:xfrm>
            <a:off x="4716018" y="771550"/>
            <a:ext cx="435885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Dátum: szept. 30. 7:00 – nov. 18. 21:00</a:t>
            </a:r>
          </a:p>
          <a:p>
            <a:r>
              <a:rPr lang="hu-HU" sz="1600" dirty="0"/>
              <a:t>Vonalszakasz: 16. Bősárkány – Csorna  </a:t>
            </a:r>
          </a:p>
          <a:p>
            <a:r>
              <a:rPr lang="hu-HU" sz="1600" dirty="0"/>
              <a:t>Munkavégzés: ágyazatcsere </a:t>
            </a:r>
          </a:p>
          <a:p>
            <a:endParaRPr lang="hu-HU" sz="1600" dirty="0"/>
          </a:p>
          <a:p>
            <a:r>
              <a:rPr lang="hu-HU" sz="1600" dirty="0"/>
              <a:t>Dátum: szept. 30. 8:00 – okt. 14. 20:00</a:t>
            </a:r>
          </a:p>
          <a:p>
            <a:r>
              <a:rPr lang="hu-HU" sz="1600" dirty="0"/>
              <a:t>Vonalszakasz: 16. Csorna - Porpác</a:t>
            </a:r>
          </a:p>
          <a:p>
            <a:r>
              <a:rPr lang="hu-HU" sz="1600" dirty="0"/>
              <a:t>Munkavégzés: áteresz csere, felsővezeték </a:t>
            </a:r>
            <a:r>
              <a:rPr lang="hu-HU" sz="1600" dirty="0" err="1"/>
              <a:t>karb</a:t>
            </a:r>
            <a:r>
              <a:rPr lang="hu-HU" sz="1600" dirty="0"/>
              <a:t>.</a:t>
            </a:r>
          </a:p>
          <a:p>
            <a:endParaRPr lang="hu-HU" sz="1600" dirty="0"/>
          </a:p>
          <a:p>
            <a:r>
              <a:rPr lang="hu-HU" sz="1600" dirty="0"/>
              <a:t>Dátum: szept. 30. 8:00 – okt. 30. 23:30</a:t>
            </a:r>
          </a:p>
          <a:p>
            <a:r>
              <a:rPr lang="hu-HU" sz="1600" dirty="0"/>
              <a:t>Vonalszakasz: 20. Vép - Szombathely</a:t>
            </a:r>
          </a:p>
          <a:p>
            <a:r>
              <a:rPr lang="hu-HU" sz="1600" dirty="0"/>
              <a:t>Munkavégzés: Szombathely páros állomásfej </a:t>
            </a:r>
            <a:r>
              <a:rPr lang="hu-HU" sz="1600" dirty="0" err="1"/>
              <a:t>átép</a:t>
            </a:r>
            <a:r>
              <a:rPr lang="hu-HU" sz="1600" dirty="0"/>
              <a:t>. </a:t>
            </a:r>
          </a:p>
          <a:p>
            <a:endParaRPr lang="hu-HU" sz="1600" dirty="0"/>
          </a:p>
          <a:p>
            <a:r>
              <a:rPr lang="hu-HU" sz="1600" dirty="0"/>
              <a:t>Dátum: okt. 4. 7:00 – okt. 7. 20:00</a:t>
            </a:r>
          </a:p>
          <a:p>
            <a:r>
              <a:rPr lang="hu-HU" sz="1600" dirty="0"/>
              <a:t>Vonalszakasz: 1d. Hegyeshalom – Rajka   </a:t>
            </a:r>
          </a:p>
          <a:p>
            <a:r>
              <a:rPr lang="hu-HU" sz="1600" dirty="0"/>
              <a:t>Munkavégzés: útátjáró átépítés</a:t>
            </a:r>
          </a:p>
          <a:p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EFF2E2D-09AA-4C4E-BD82-A4356F91D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471" y="1275606"/>
            <a:ext cx="434392" cy="54114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7EC2F1A-E479-44CA-8032-C9454D46C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037" y="146127"/>
            <a:ext cx="434392" cy="54114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C9F84B3-473F-42C7-BB6F-BE733DD41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146" y="3291830"/>
            <a:ext cx="434392" cy="54114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DE18ECB-6701-406A-85F9-5C18B653B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796" y="2525122"/>
            <a:ext cx="434392" cy="54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61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8687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4716018" y="1131901"/>
            <a:ext cx="4070824" cy="2868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2E40FB2-BAC3-4760-B5E6-EBD35EEC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75"/>
            <a:ext cx="4427984" cy="508972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D1D3C6C-7505-48A6-BF34-C8A6EABD136C}"/>
              </a:ext>
            </a:extLst>
          </p:cNvPr>
          <p:cNvSpPr txBox="1"/>
          <p:nvPr/>
        </p:nvSpPr>
        <p:spPr>
          <a:xfrm>
            <a:off x="4860032" y="1142990"/>
            <a:ext cx="42148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Dátum:</a:t>
            </a:r>
          </a:p>
          <a:p>
            <a:r>
              <a:rPr lang="hu-HU" dirty="0"/>
              <a:t>november 7. 8:00 – december 5. 23:30</a:t>
            </a:r>
          </a:p>
          <a:p>
            <a:endParaRPr lang="hu-HU" dirty="0"/>
          </a:p>
          <a:p>
            <a:r>
              <a:rPr lang="hu-HU" dirty="0"/>
              <a:t>Vonalszakasz:</a:t>
            </a:r>
          </a:p>
          <a:p>
            <a:r>
              <a:rPr lang="hu-HU" dirty="0"/>
              <a:t>15. Acsád – Szombathely</a:t>
            </a:r>
          </a:p>
          <a:p>
            <a:r>
              <a:rPr lang="hu-HU" dirty="0"/>
              <a:t>18. Szombathely - Kőszeg </a:t>
            </a:r>
          </a:p>
          <a:p>
            <a:endParaRPr lang="hu-HU" dirty="0"/>
          </a:p>
          <a:p>
            <a:r>
              <a:rPr lang="hu-HU" dirty="0"/>
              <a:t>Munkavégzés:</a:t>
            </a:r>
          </a:p>
          <a:p>
            <a:r>
              <a:rPr lang="hu-HU" dirty="0"/>
              <a:t>Szombathely páros állomásfej átépítés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EFF2E2D-09AA-4C4E-BD82-A4356F91D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787774"/>
            <a:ext cx="432048" cy="53822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DF9C1A0-5310-4E8D-8B21-411D28B5A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05" y="2759251"/>
            <a:ext cx="432048" cy="53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01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8687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4716018" y="1131901"/>
            <a:ext cx="4070824" cy="2868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2E40FB2-BAC3-4760-B5E6-EBD35EEC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75"/>
            <a:ext cx="4427984" cy="508972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D1D3C6C-7505-48A6-BF34-C8A6EABD136C}"/>
              </a:ext>
            </a:extLst>
          </p:cNvPr>
          <p:cNvSpPr txBox="1"/>
          <p:nvPr/>
        </p:nvSpPr>
        <p:spPr>
          <a:xfrm>
            <a:off x="4572000" y="1142990"/>
            <a:ext cx="4502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16. Csorna – Porpác 	04.01.-09.01.</a:t>
            </a:r>
          </a:p>
          <a:p>
            <a:r>
              <a:rPr lang="hu-HU" dirty="0"/>
              <a:t>1.D Hegyeshalom – Rajka	05.08.-05.31.</a:t>
            </a:r>
          </a:p>
          <a:p>
            <a:r>
              <a:rPr lang="hu-HU" dirty="0"/>
              <a:t>16. Hegyeshalom-Csorna	05.17.-05.31.</a:t>
            </a:r>
          </a:p>
          <a:p>
            <a:r>
              <a:rPr lang="hu-HU" dirty="0"/>
              <a:t>				</a:t>
            </a:r>
          </a:p>
          <a:p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EFF2E2D-09AA-4C4E-BD82-A4356F91D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962" y="2474008"/>
            <a:ext cx="432048" cy="53822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DF9C1A0-5310-4E8D-8B21-411D28B5A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34403"/>
            <a:ext cx="432048" cy="538229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3C2F079-D76B-4C54-A10F-EF9ED11339BB}"/>
              </a:ext>
            </a:extLst>
          </p:cNvPr>
          <p:cNvSpPr txBox="1"/>
          <p:nvPr/>
        </p:nvSpPr>
        <p:spPr>
          <a:xfrm>
            <a:off x="5004048" y="771550"/>
            <a:ext cx="356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2023 előzetes terv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81A2CD58-16BA-4387-A1D8-2F72EB76C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837" y="1131901"/>
            <a:ext cx="432048" cy="53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1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8687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4716018" y="1131901"/>
            <a:ext cx="4070824" cy="2868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2E40FB2-BAC3-4760-B5E6-EBD35EEC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75"/>
            <a:ext cx="4427984" cy="508972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D1D3C6C-7505-48A6-BF34-C8A6EABD136C}"/>
              </a:ext>
            </a:extLst>
          </p:cNvPr>
          <p:cNvSpPr txBox="1"/>
          <p:nvPr/>
        </p:nvSpPr>
        <p:spPr>
          <a:xfrm>
            <a:off x="4572000" y="1142990"/>
            <a:ext cx="45028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16. Csorna – Porpác 	   04.01.-09.01.</a:t>
            </a:r>
          </a:p>
          <a:p>
            <a:r>
              <a:rPr lang="hu-HU" dirty="0"/>
              <a:t>1.D Hegyeshalom – Rajka	   05.08.-05.31.</a:t>
            </a:r>
          </a:p>
          <a:p>
            <a:r>
              <a:rPr lang="hu-HU" dirty="0"/>
              <a:t>16. Hegyeshalom-Csorna	   05.17.-05.31.</a:t>
            </a:r>
          </a:p>
          <a:p>
            <a:r>
              <a:rPr lang="hu-HU" dirty="0"/>
              <a:t>17. Szombathely-Zalaszentiván 09.04.-09.15.</a:t>
            </a:r>
          </a:p>
          <a:p>
            <a:r>
              <a:rPr lang="hu-HU" dirty="0"/>
              <a:t>		</a:t>
            </a:r>
          </a:p>
          <a:p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3C2F079-D76B-4C54-A10F-EF9ED11339BB}"/>
              </a:ext>
            </a:extLst>
          </p:cNvPr>
          <p:cNvSpPr txBox="1"/>
          <p:nvPr/>
        </p:nvSpPr>
        <p:spPr>
          <a:xfrm>
            <a:off x="5004048" y="771550"/>
            <a:ext cx="356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2023 előzetes terv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5C5DB8E4-08B7-4052-97DE-971648132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490" y="3795886"/>
            <a:ext cx="432048" cy="53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7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8687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4641141" y="1131901"/>
            <a:ext cx="4145701" cy="2868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2E40FB2-BAC3-4760-B5E6-EBD35EEC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75"/>
            <a:ext cx="4427984" cy="508972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D1D3C6C-7505-48A6-BF34-C8A6EABD136C}"/>
              </a:ext>
            </a:extLst>
          </p:cNvPr>
          <p:cNvSpPr txBox="1"/>
          <p:nvPr/>
        </p:nvSpPr>
        <p:spPr>
          <a:xfrm>
            <a:off x="4571984" y="1140882"/>
            <a:ext cx="45720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16. Csorna – Porpác 	   04.01.-09.01.</a:t>
            </a:r>
          </a:p>
          <a:p>
            <a:r>
              <a:rPr lang="hu-HU" dirty="0"/>
              <a:t>1.D Hegyeshalom – Rajka	   05.08.-05.31.</a:t>
            </a:r>
          </a:p>
          <a:p>
            <a:r>
              <a:rPr lang="hu-HU" dirty="0"/>
              <a:t>16. Hegyeshalom-Csorna	   05.17.-05.31.</a:t>
            </a:r>
          </a:p>
          <a:p>
            <a:r>
              <a:rPr lang="hu-HU" dirty="0"/>
              <a:t>17. Szombathely-Zalaszentiván 09.04.-09.15.</a:t>
            </a:r>
          </a:p>
          <a:p>
            <a:pPr marL="342900" indent="-342900">
              <a:buAutoNum type="arabicPeriod" startAt="8"/>
            </a:pPr>
            <a:r>
              <a:rPr lang="hu-HU" dirty="0"/>
              <a:t>Győr-Csorna		   09.17.-09.30.</a:t>
            </a:r>
          </a:p>
          <a:p>
            <a:r>
              <a:rPr lang="hu-HU" dirty="0"/>
              <a:t>		</a:t>
            </a:r>
          </a:p>
          <a:p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3C2F079-D76B-4C54-A10F-EF9ED11339BB}"/>
              </a:ext>
            </a:extLst>
          </p:cNvPr>
          <p:cNvSpPr txBox="1"/>
          <p:nvPr/>
        </p:nvSpPr>
        <p:spPr>
          <a:xfrm>
            <a:off x="5004048" y="771550"/>
            <a:ext cx="356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2023 előzetes terv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415F45DD-FA57-4AD0-A073-3E9CF7F86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919" y="1491630"/>
            <a:ext cx="432048" cy="53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8687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4716018" y="1131901"/>
            <a:ext cx="4070824" cy="2868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2E40FB2-BAC3-4760-B5E6-EBD35EEC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75"/>
            <a:ext cx="4427984" cy="508972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D1D3C6C-7505-48A6-BF34-C8A6EABD136C}"/>
              </a:ext>
            </a:extLst>
          </p:cNvPr>
          <p:cNvSpPr txBox="1"/>
          <p:nvPr/>
        </p:nvSpPr>
        <p:spPr>
          <a:xfrm>
            <a:off x="4572000" y="1142990"/>
            <a:ext cx="450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16. Csorna – Porpác 	   04.01.-09.01.</a:t>
            </a:r>
          </a:p>
          <a:p>
            <a:r>
              <a:rPr lang="hu-HU" dirty="0"/>
              <a:t>1.D Hegyeshalom – Rajka	   05.08.-05.31.</a:t>
            </a:r>
          </a:p>
          <a:p>
            <a:r>
              <a:rPr lang="hu-HU" dirty="0"/>
              <a:t>16. Hegyeshalom-Csorna	   05.17.-05.31.</a:t>
            </a:r>
          </a:p>
          <a:p>
            <a:r>
              <a:rPr lang="hu-HU" dirty="0"/>
              <a:t>17. Szombathely-Zalaszentiván 09.04.-09.15.</a:t>
            </a:r>
          </a:p>
          <a:p>
            <a:pPr marL="342900" indent="-342900">
              <a:buAutoNum type="arabicPeriod" startAt="8"/>
            </a:pPr>
            <a:r>
              <a:rPr lang="hu-HU" dirty="0"/>
              <a:t>Győr-Csorna		   09.17.-09.30.</a:t>
            </a:r>
          </a:p>
          <a:p>
            <a:r>
              <a:rPr lang="hu-HU" dirty="0"/>
              <a:t>8.   Csorna-Sopron		   10.09.-10.31.		</a:t>
            </a:r>
          </a:p>
          <a:p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3C2F079-D76B-4C54-A10F-EF9ED11339BB}"/>
              </a:ext>
            </a:extLst>
          </p:cNvPr>
          <p:cNvSpPr txBox="1"/>
          <p:nvPr/>
        </p:nvSpPr>
        <p:spPr>
          <a:xfrm>
            <a:off x="5004048" y="771550"/>
            <a:ext cx="356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2023 előzetes terv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B3DB3D4A-581F-4A53-AC93-89D1835A0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38" y="1703960"/>
            <a:ext cx="432048" cy="53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1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682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285720" y="1571618"/>
            <a:ext cx="8501122" cy="2428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DB5AF88-7F40-46C2-B637-15FAF8AF29AD}"/>
              </a:ext>
            </a:extLst>
          </p:cNvPr>
          <p:cNvSpPr txBox="1"/>
          <p:nvPr/>
        </p:nvSpPr>
        <p:spPr>
          <a:xfrm>
            <a:off x="467544" y="1923678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r>
              <a:rPr lang="hu-HU" dirty="0"/>
              <a:t>	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A077175-4ECB-432F-94B8-18F39B73FE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4631048"/>
              </p:ext>
            </p:extLst>
          </p:nvPr>
        </p:nvGraphicFramePr>
        <p:xfrm>
          <a:off x="285720" y="1571618"/>
          <a:ext cx="3343356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2085A0D-7FA3-4146-970C-5A452A4F29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5234704"/>
              </p:ext>
            </p:extLst>
          </p:nvPr>
        </p:nvGraphicFramePr>
        <p:xfrm>
          <a:off x="4214842" y="1380694"/>
          <a:ext cx="4264779" cy="3063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46518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8687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4716018" y="1131901"/>
            <a:ext cx="4070824" cy="2868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2E40FB2-BAC3-4760-B5E6-EBD35EEC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75"/>
            <a:ext cx="4427984" cy="508972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D1D3C6C-7505-48A6-BF34-C8A6EABD136C}"/>
              </a:ext>
            </a:extLst>
          </p:cNvPr>
          <p:cNvSpPr txBox="1"/>
          <p:nvPr/>
        </p:nvSpPr>
        <p:spPr>
          <a:xfrm>
            <a:off x="4572000" y="1142990"/>
            <a:ext cx="45028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17. Szombathely-Zalaszentiván 04.22.-04.26.</a:t>
            </a:r>
          </a:p>
          <a:p>
            <a:r>
              <a:rPr lang="hu-HU" dirty="0"/>
              <a:t>16. Hegyeshalom-Csorna	   05.13.-05.16.</a:t>
            </a:r>
          </a:p>
          <a:p>
            <a:r>
              <a:rPr lang="hu-HU" dirty="0"/>
              <a:t>20. Vép-Szombathely	   05.29.-06.09.</a:t>
            </a:r>
          </a:p>
          <a:p>
            <a:pPr marL="342900" indent="-342900">
              <a:buAutoNum type="arabicPeriod" startAt="8"/>
            </a:pPr>
            <a:r>
              <a:rPr lang="hu-HU" dirty="0"/>
              <a:t>Győr-Csorna		   06.10.-06.16.</a:t>
            </a:r>
          </a:p>
          <a:p>
            <a:r>
              <a:rPr lang="hu-HU" dirty="0"/>
              <a:t>17. Szombathely-Zalaszentiván 06.13.-06.30.</a:t>
            </a:r>
          </a:p>
          <a:p>
            <a:r>
              <a:rPr lang="hu-HU" dirty="0"/>
              <a:t>21. </a:t>
            </a:r>
            <a:r>
              <a:rPr lang="hu-HU" dirty="0" err="1"/>
              <a:t>Alsórönök</a:t>
            </a:r>
            <a:r>
              <a:rPr lang="hu-HU" dirty="0"/>
              <a:t>-Szentgotthárd	   07.15.-07.21.</a:t>
            </a:r>
          </a:p>
          <a:p>
            <a:r>
              <a:rPr lang="hu-HU" dirty="0"/>
              <a:t>16. Hegyeshalom-Csorna	   07.15.-07.19.</a:t>
            </a:r>
          </a:p>
          <a:p>
            <a:pPr marL="342900" indent="-342900">
              <a:buAutoNum type="arabicPeriod" startAt="8"/>
            </a:pPr>
            <a:r>
              <a:rPr lang="hu-HU" dirty="0"/>
              <a:t>Csorna-Sopron		   09.16.-09.30.</a:t>
            </a:r>
          </a:p>
          <a:p>
            <a:r>
              <a:rPr lang="hu-HU" dirty="0"/>
              <a:t>8.   Győr-Csorna		   10.01.-10.06.</a:t>
            </a:r>
          </a:p>
          <a:p>
            <a:r>
              <a:rPr lang="hu-HU" dirty="0"/>
              <a:t>15. Harka-Szombathely	   10.07.-10.12.</a:t>
            </a:r>
          </a:p>
          <a:p>
            <a:r>
              <a:rPr lang="hu-HU" dirty="0"/>
              <a:t>17. Szombathely-Zalaszentiván 10.07.-10.12.</a:t>
            </a:r>
          </a:p>
          <a:p>
            <a:r>
              <a:rPr lang="hu-HU" dirty="0"/>
              <a:t>		</a:t>
            </a:r>
          </a:p>
          <a:p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03C2F079-D76B-4C54-A10F-EF9ED11339BB}"/>
              </a:ext>
            </a:extLst>
          </p:cNvPr>
          <p:cNvSpPr txBox="1"/>
          <p:nvPr/>
        </p:nvSpPr>
        <p:spPr>
          <a:xfrm>
            <a:off x="5004048" y="771550"/>
            <a:ext cx="3568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2024 előzetes terv</a:t>
            </a:r>
          </a:p>
        </p:txBody>
      </p:sp>
    </p:spTree>
    <p:extLst>
      <p:ext uri="{BB962C8B-B14F-4D97-AF65-F5344CB8AC3E}">
        <p14:creationId xmlns:p14="http://schemas.microsoft.com/office/powerpoint/2010/main" val="3119189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771920" y="465762"/>
            <a:ext cx="5372080" cy="3682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latin typeface="+mj-lt"/>
                <a:ea typeface="+mj-ea"/>
                <a:cs typeface="+mj-cs"/>
              </a:rPr>
              <a:t>Vontatási villamos energia díjak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285720" y="1571618"/>
            <a:ext cx="8501122" cy="2428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DB5AF88-7F40-46C2-B637-15FAF8AF29AD}"/>
              </a:ext>
            </a:extLst>
          </p:cNvPr>
          <p:cNvSpPr txBox="1"/>
          <p:nvPr/>
        </p:nvSpPr>
        <p:spPr>
          <a:xfrm>
            <a:off x="6482586" y="2970458"/>
            <a:ext cx="2304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2021"/>
            </a:pPr>
            <a:r>
              <a:rPr lang="hu-HU" dirty="0"/>
              <a:t>: 27,74 Ft/kWh</a:t>
            </a:r>
          </a:p>
          <a:p>
            <a:endParaRPr lang="hu-HU" dirty="0"/>
          </a:p>
          <a:p>
            <a:r>
              <a:rPr lang="hu-HU" dirty="0"/>
              <a:t>2022: 42,70 Ft/kWh</a:t>
            </a:r>
          </a:p>
          <a:p>
            <a:pPr marL="342900" indent="-342900">
              <a:buAutoNum type="arabicPlain" startAt="2021"/>
            </a:pPr>
            <a:endParaRPr lang="hu-HU" dirty="0"/>
          </a:p>
          <a:p>
            <a:pPr marL="342900" indent="-342900">
              <a:buAutoNum type="arabicPlain" startAt="2021"/>
            </a:pPr>
            <a:endParaRPr lang="hu-HU" dirty="0"/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6592694-D151-404B-86E9-FA1F815B6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4900"/>
            <a:ext cx="6015042" cy="361542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9DE757F-0A53-42AB-981C-3D8258A80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882387"/>
            <a:ext cx="4396060" cy="139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682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>
                <a:latin typeface="+mj-lt"/>
                <a:ea typeface="+mj-ea"/>
                <a:cs typeface="+mj-cs"/>
              </a:rPr>
              <a:t>Hhfsz</a:t>
            </a:r>
            <a:r>
              <a:rPr lang="hu-HU" dirty="0">
                <a:latin typeface="+mj-lt"/>
                <a:ea typeface="+mj-ea"/>
                <a:cs typeface="+mj-cs"/>
              </a:rPr>
              <a:t> módosítás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285720" y="1571618"/>
            <a:ext cx="8501122" cy="2428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DB5AF88-7F40-46C2-B637-15FAF8AF29AD}"/>
              </a:ext>
            </a:extLst>
          </p:cNvPr>
          <p:cNvSpPr txBox="1"/>
          <p:nvPr/>
        </p:nvSpPr>
        <p:spPr>
          <a:xfrm>
            <a:off x="467544" y="1635646"/>
            <a:ext cx="77048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/>
              <a:t>6. Elszámolás eljárásrendje, pénzügyi feltételek</a:t>
            </a:r>
          </a:p>
          <a:p>
            <a:endParaRPr lang="hu-HU" sz="1400" b="1" dirty="0"/>
          </a:p>
          <a:p>
            <a:r>
              <a:rPr lang="hu-HU" sz="1400" dirty="0"/>
              <a:t>Elektronikus számlázás</a:t>
            </a:r>
          </a:p>
          <a:p>
            <a:endParaRPr lang="hu-HU" sz="1400" b="1" dirty="0"/>
          </a:p>
          <a:p>
            <a:endParaRPr lang="hu-HU" sz="1400" b="1" dirty="0"/>
          </a:p>
          <a:p>
            <a:r>
              <a:rPr lang="hu-HU" sz="1400" b="1" dirty="0"/>
              <a:t>6.1. Energián kívüli pályavasúti szolgáltatások és ösztönzők</a:t>
            </a:r>
          </a:p>
          <a:p>
            <a:r>
              <a:rPr lang="hu-HU" sz="1400" dirty="0"/>
              <a:t>6.1.1. Elszámolási rendje</a:t>
            </a:r>
          </a:p>
          <a:p>
            <a:r>
              <a:rPr lang="hu-HU" sz="1400" dirty="0"/>
              <a:t> </a:t>
            </a:r>
          </a:p>
          <a:p>
            <a:pPr algn="just"/>
            <a:r>
              <a:rPr lang="hu-HU" sz="1400" dirty="0"/>
              <a:t>Az elszámolás havi gyakorisággal történik. Elszámolás szempontjából a szolgáltatás </a:t>
            </a:r>
            <a:r>
              <a:rPr lang="hu-HU" sz="1400" strike="sngStrike" dirty="0">
                <a:solidFill>
                  <a:srgbClr val="FF0000"/>
                </a:solidFill>
              </a:rPr>
              <a:t>nyújtásának</a:t>
            </a:r>
            <a:r>
              <a:rPr lang="hu-HU" sz="1400" dirty="0"/>
              <a:t> </a:t>
            </a:r>
            <a:r>
              <a:rPr lang="hu-HU" sz="1400" dirty="0">
                <a:solidFill>
                  <a:srgbClr val="FF0000"/>
                </a:solidFill>
              </a:rPr>
              <a:t>teljesítésének </a:t>
            </a:r>
            <a:r>
              <a:rPr lang="hu-HU" sz="1400" dirty="0"/>
              <a:t>napja menetvonal és menetvonalhoz kapcsolt szolgáltatás esetén a</a:t>
            </a:r>
            <a:r>
              <a:rPr lang="hu-HU" sz="1400" dirty="0">
                <a:solidFill>
                  <a:srgbClr val="FF0000"/>
                </a:solidFill>
              </a:rPr>
              <a:t> vonat cél/végállomásra érkezésének dátuma </a:t>
            </a:r>
            <a:r>
              <a:rPr lang="hu-HU" sz="1400" strike="sngStrike" dirty="0">
                <a:solidFill>
                  <a:srgbClr val="FF0000"/>
                </a:solidFill>
              </a:rPr>
              <a:t>menetvonal azonosítóban meghatározott dátum</a:t>
            </a:r>
            <a:r>
              <a:rPr lang="hu-HU" sz="1400" dirty="0"/>
              <a:t>, menetvonalhoz nem kapcsol</a:t>
            </a:r>
            <a:r>
              <a:rPr lang="hu-HU" sz="1400" dirty="0">
                <a:solidFill>
                  <a:srgbClr val="FF0000"/>
                </a:solidFill>
              </a:rPr>
              <a:t>t</a:t>
            </a:r>
            <a:r>
              <a:rPr lang="hu-HU" sz="1400" strike="sngStrike" dirty="0">
                <a:solidFill>
                  <a:srgbClr val="FF0000"/>
                </a:solidFill>
              </a:rPr>
              <a:t>ható</a:t>
            </a:r>
            <a:r>
              <a:rPr lang="hu-HU" sz="1400" dirty="0"/>
              <a:t> szolgáltatás (járműtárolás kivételével) esetén a </a:t>
            </a:r>
            <a:r>
              <a:rPr lang="hu-HU" sz="1400" strike="sngStrike" dirty="0">
                <a:solidFill>
                  <a:srgbClr val="FF0000"/>
                </a:solidFill>
              </a:rPr>
              <a:t>szolgáltatásnyújtás</a:t>
            </a:r>
            <a:r>
              <a:rPr lang="hu-HU" sz="1400" dirty="0"/>
              <a:t> </a:t>
            </a:r>
            <a:r>
              <a:rPr lang="hu-HU" sz="1400" dirty="0">
                <a:solidFill>
                  <a:srgbClr val="FF0000"/>
                </a:solidFill>
              </a:rPr>
              <a:t>megrendelt</a:t>
            </a:r>
            <a:r>
              <a:rPr lang="hu-HU" sz="1400" dirty="0"/>
              <a:t> kezdő időpont</a:t>
            </a:r>
            <a:r>
              <a:rPr lang="hu-HU" sz="1400" strike="sngStrike" dirty="0">
                <a:solidFill>
                  <a:srgbClr val="FF0000"/>
                </a:solidFill>
              </a:rPr>
              <a:t>jának</a:t>
            </a:r>
            <a:r>
              <a:rPr lang="hu-HU" sz="1400" dirty="0"/>
              <a:t> dátuma. Járműtárolás esetén a szolgáltatásnyújtás befejezésének dátuma. </a:t>
            </a:r>
          </a:p>
          <a:p>
            <a:pPr algn="just"/>
            <a:endParaRPr lang="hu-HU" sz="1400" dirty="0"/>
          </a:p>
          <a:p>
            <a:pPr algn="just"/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357996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682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latin typeface="+mj-lt"/>
                <a:ea typeface="+mj-ea"/>
                <a:cs typeface="+mj-cs"/>
              </a:rPr>
              <a:t>Informatikai rendszerek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285720" y="1571618"/>
            <a:ext cx="8501122" cy="2428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DB5AF88-7F40-46C2-B637-15FAF8AF29AD}"/>
              </a:ext>
            </a:extLst>
          </p:cNvPr>
          <p:cNvSpPr txBox="1"/>
          <p:nvPr/>
        </p:nvSpPr>
        <p:spPr>
          <a:xfrm>
            <a:off x="467544" y="1635646"/>
            <a:ext cx="7704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400" dirty="0">
                <a:hlinkClick r:id="rId2"/>
              </a:rPr>
              <a:t>https://webvpn.gysev.hu</a:t>
            </a:r>
            <a:r>
              <a:rPr lang="hu-HU" sz="1400" dirty="0"/>
              <a:t>  </a:t>
            </a:r>
          </a:p>
          <a:p>
            <a:pPr algn="just"/>
            <a:r>
              <a:rPr lang="hu-HU" sz="1400" dirty="0"/>
              <a:t>Hálózat-hozzáférési díjak elszámolása</a:t>
            </a:r>
          </a:p>
          <a:p>
            <a:pPr algn="just"/>
            <a:endParaRPr lang="hu-HU" sz="1400" dirty="0"/>
          </a:p>
          <a:p>
            <a:pPr algn="just"/>
            <a:r>
              <a:rPr lang="hu-HU" sz="1400" dirty="0"/>
              <a:t>Egyéb pályavasúti szolgáltatások megrendelése</a:t>
            </a:r>
          </a:p>
          <a:p>
            <a:pPr algn="just"/>
            <a:endParaRPr lang="hu-HU" sz="1400" dirty="0"/>
          </a:p>
          <a:p>
            <a:pPr algn="just"/>
            <a:r>
              <a:rPr lang="hu-HU" sz="1400" b="1" dirty="0">
                <a:solidFill>
                  <a:srgbClr val="FF0000"/>
                </a:solidFill>
              </a:rPr>
              <a:t>M</a:t>
            </a:r>
            <a:r>
              <a:rPr lang="hu-HU" sz="1400" dirty="0"/>
              <a:t>űszaki </a:t>
            </a:r>
            <a:r>
              <a:rPr lang="hu-HU" sz="1400" b="1" dirty="0">
                <a:solidFill>
                  <a:srgbClr val="FF0000"/>
                </a:solidFill>
              </a:rPr>
              <a:t>A</a:t>
            </a:r>
            <a:r>
              <a:rPr lang="hu-HU" sz="1400" dirty="0"/>
              <a:t>datbázis és </a:t>
            </a:r>
            <a:r>
              <a:rPr lang="hu-HU" sz="1400" b="1" dirty="0">
                <a:solidFill>
                  <a:srgbClr val="FF0000"/>
                </a:solidFill>
              </a:rPr>
              <a:t>T</a:t>
            </a:r>
            <a:r>
              <a:rPr lang="hu-HU" sz="1400" dirty="0"/>
              <a:t>ér</a:t>
            </a:r>
            <a:r>
              <a:rPr lang="hu-HU" sz="1400" b="1" dirty="0">
                <a:solidFill>
                  <a:srgbClr val="FF0000"/>
                </a:solidFill>
              </a:rPr>
              <a:t>i</a:t>
            </a:r>
            <a:r>
              <a:rPr lang="hu-HU" sz="1400" dirty="0"/>
              <a:t>nformatikai </a:t>
            </a:r>
            <a:r>
              <a:rPr lang="hu-HU" sz="1400" b="1" dirty="0">
                <a:solidFill>
                  <a:srgbClr val="FF0000"/>
                </a:solidFill>
              </a:rPr>
              <a:t>R</a:t>
            </a:r>
            <a:r>
              <a:rPr lang="hu-HU" sz="1400" dirty="0"/>
              <a:t>endszer</a:t>
            </a:r>
          </a:p>
          <a:p>
            <a:pPr algn="just"/>
            <a:endParaRPr lang="hu-HU" sz="1400" dirty="0"/>
          </a:p>
          <a:p>
            <a:pPr algn="just"/>
            <a:r>
              <a:rPr lang="hu-HU" sz="1400" dirty="0"/>
              <a:t>Jogosultságok igénylése</a:t>
            </a:r>
          </a:p>
          <a:p>
            <a:pPr algn="just"/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198331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42844" y="3602055"/>
            <a:ext cx="3486120" cy="469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Bencsics József</a:t>
            </a: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142844" y="3887807"/>
            <a:ext cx="3486120" cy="469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jbencsics@gysev.hu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142844" y="2673361"/>
            <a:ext cx="7772400" cy="75564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Köszönöm a figyelmet!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285720" y="1571618"/>
            <a:ext cx="8501122" cy="2428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DB5AF88-7F40-46C2-B637-15FAF8AF29AD}"/>
              </a:ext>
            </a:extLst>
          </p:cNvPr>
          <p:cNvSpPr txBox="1"/>
          <p:nvPr/>
        </p:nvSpPr>
        <p:spPr>
          <a:xfrm>
            <a:off x="467544" y="1923678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r>
              <a:rPr lang="hu-HU" dirty="0"/>
              <a:t>	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4C55111-E7F2-41CE-B24B-3BC19D3AB5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0661104"/>
              </p:ext>
            </p:extLst>
          </p:nvPr>
        </p:nvGraphicFramePr>
        <p:xfrm>
          <a:off x="123318" y="1199407"/>
          <a:ext cx="4572000" cy="3043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BF7F84C-91BF-42D3-B964-FCFCC7B568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7121355"/>
              </p:ext>
            </p:extLst>
          </p:nvPr>
        </p:nvGraphicFramePr>
        <p:xfrm>
          <a:off x="4740622" y="1199407"/>
          <a:ext cx="4122356" cy="3043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71642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 txBox="1">
            <a:spLocks/>
          </p:cNvSpPr>
          <p:nvPr/>
        </p:nvSpPr>
        <p:spPr>
          <a:xfrm>
            <a:off x="285720" y="1571618"/>
            <a:ext cx="8501122" cy="2428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DB5AF88-7F40-46C2-B637-15FAF8AF29AD}"/>
              </a:ext>
            </a:extLst>
          </p:cNvPr>
          <p:cNvSpPr txBox="1"/>
          <p:nvPr/>
        </p:nvSpPr>
        <p:spPr>
          <a:xfrm>
            <a:off x="467544" y="1923678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r>
              <a:rPr lang="hu-HU" dirty="0"/>
              <a:t>	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0CC07BF-1777-42CB-9526-86EE499A22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2228560"/>
              </p:ext>
            </p:extLst>
          </p:nvPr>
        </p:nvGraphicFramePr>
        <p:xfrm>
          <a:off x="879786" y="987574"/>
          <a:ext cx="7384428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9242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682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2021 évi fejlesztések</a:t>
            </a: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285720" y="1571618"/>
            <a:ext cx="8501122" cy="2428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DB5AF88-7F40-46C2-B637-15FAF8AF29AD}"/>
              </a:ext>
            </a:extLst>
          </p:cNvPr>
          <p:cNvSpPr txBox="1"/>
          <p:nvPr/>
        </p:nvSpPr>
        <p:spPr>
          <a:xfrm>
            <a:off x="467544" y="1923678"/>
            <a:ext cx="77048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Fedett kerékpártároló: </a:t>
            </a:r>
          </a:p>
          <a:p>
            <a:r>
              <a:rPr lang="hu-HU" dirty="0"/>
              <a:t>	- Csorna</a:t>
            </a:r>
          </a:p>
          <a:p>
            <a:r>
              <a:rPr lang="hu-HU" dirty="0"/>
              <a:t>	- Fertőszentmiklós</a:t>
            </a:r>
          </a:p>
          <a:p>
            <a:r>
              <a:rPr lang="hu-HU" dirty="0"/>
              <a:t>	- Szombathely-</a:t>
            </a:r>
            <a:r>
              <a:rPr lang="hu-HU" dirty="0" err="1"/>
              <a:t>Szőllős</a:t>
            </a:r>
            <a:endParaRPr lang="hu-HU" dirty="0"/>
          </a:p>
          <a:p>
            <a:r>
              <a:rPr lang="hu-HU" dirty="0"/>
              <a:t>	- Salköveskút-Vassurány</a:t>
            </a:r>
          </a:p>
          <a:p>
            <a:r>
              <a:rPr lang="hu-HU" dirty="0"/>
              <a:t>Parkoló felújítás, bővítés Kapuvár</a:t>
            </a:r>
          </a:p>
          <a:p>
            <a:r>
              <a:rPr lang="hu-HU" dirty="0"/>
              <a:t>Váróterem felújítás Kapuvár</a:t>
            </a:r>
          </a:p>
          <a:p>
            <a:r>
              <a:rPr lang="hu-HU" dirty="0"/>
              <a:t>SK+55 peron és új térvilágítás építés 18-as vonal szolgálati helyein (8 db)</a:t>
            </a:r>
          </a:p>
          <a:p>
            <a:r>
              <a:rPr lang="hu-HU" dirty="0"/>
              <a:t>	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2CB7FC5-7544-4597-92D3-7EB0C8C42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253" y="1973421"/>
            <a:ext cx="2167047" cy="162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62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364056" y="1142990"/>
            <a:ext cx="5372080" cy="36827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2021 évi nagyobb karbantartások, felújítások</a:t>
            </a: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285720" y="1571618"/>
            <a:ext cx="8501122" cy="2428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3DB5AF88-7F40-46C2-B637-15FAF8AF29AD}"/>
              </a:ext>
            </a:extLst>
          </p:cNvPr>
          <p:cNvSpPr txBox="1"/>
          <p:nvPr/>
        </p:nvSpPr>
        <p:spPr>
          <a:xfrm>
            <a:off x="467544" y="1923678"/>
            <a:ext cx="77048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Nagygépes munkák: FKG 463 üzemóra, KIAG 267 üzemóra</a:t>
            </a:r>
          </a:p>
          <a:p>
            <a:r>
              <a:rPr lang="hu-HU" dirty="0"/>
              <a:t>Ágyazatrostálás</a:t>
            </a:r>
          </a:p>
          <a:p>
            <a:r>
              <a:rPr lang="hu-HU" dirty="0"/>
              <a:t>Kitérő csere (Vép)</a:t>
            </a:r>
          </a:p>
          <a:p>
            <a:r>
              <a:rPr lang="hu-HU" dirty="0"/>
              <a:t>Híd karbantartás (4 db)</a:t>
            </a:r>
          </a:p>
          <a:p>
            <a:r>
              <a:rPr lang="hu-HU" dirty="0"/>
              <a:t>Útátjáró átépítés (7 db)</a:t>
            </a:r>
          </a:p>
          <a:p>
            <a:r>
              <a:rPr lang="hu-HU" dirty="0"/>
              <a:t>Térvilágítási torony felújítás (Rajka, Szombathely)</a:t>
            </a:r>
          </a:p>
          <a:p>
            <a:r>
              <a:rPr lang="hu-HU" dirty="0" err="1"/>
              <a:t>Félsoromposítás</a:t>
            </a:r>
            <a:r>
              <a:rPr lang="hu-HU" dirty="0"/>
              <a:t> (1 db)</a:t>
            </a:r>
          </a:p>
          <a:p>
            <a:r>
              <a:rPr lang="hu-HU" dirty="0"/>
              <a:t>Sorompó átalakítás tengelyszámlálós rendszerűre (3 db)</a:t>
            </a:r>
          </a:p>
          <a:p>
            <a:r>
              <a:rPr lang="hu-HU" dirty="0"/>
              <a:t>	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FF09D52-3CD6-43F2-914C-8378AD84D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701" y="215253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75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8687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4716018" y="1131901"/>
            <a:ext cx="4070824" cy="2868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2E40FB2-BAC3-4760-B5E6-EBD35EEC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75"/>
            <a:ext cx="4427984" cy="508972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D1D3C6C-7505-48A6-BF34-C8A6EABD136C}"/>
              </a:ext>
            </a:extLst>
          </p:cNvPr>
          <p:cNvSpPr txBox="1"/>
          <p:nvPr/>
        </p:nvSpPr>
        <p:spPr>
          <a:xfrm>
            <a:off x="4860032" y="1142990"/>
            <a:ext cx="40708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Dátum:</a:t>
            </a:r>
          </a:p>
          <a:p>
            <a:r>
              <a:rPr lang="hu-HU" dirty="0"/>
              <a:t>április 19. 08:00 - április 30. 17:50</a:t>
            </a:r>
          </a:p>
          <a:p>
            <a:endParaRPr lang="hu-HU" dirty="0"/>
          </a:p>
          <a:p>
            <a:r>
              <a:rPr lang="hu-HU" dirty="0"/>
              <a:t>Vonalszakasz:</a:t>
            </a:r>
          </a:p>
          <a:p>
            <a:r>
              <a:rPr lang="hu-HU" dirty="0"/>
              <a:t>17. Szombathely Rendező – Zalaszentiván</a:t>
            </a:r>
          </a:p>
          <a:p>
            <a:endParaRPr lang="hu-HU" dirty="0"/>
          </a:p>
          <a:p>
            <a:r>
              <a:rPr lang="hu-HU" dirty="0"/>
              <a:t>Munkavégzés:</a:t>
            </a:r>
          </a:p>
          <a:p>
            <a:r>
              <a:rPr lang="hu-HU" dirty="0"/>
              <a:t>- ágyazatrostálás, </a:t>
            </a:r>
          </a:p>
          <a:p>
            <a:r>
              <a:rPr lang="hu-HU" dirty="0"/>
              <a:t>- felsővezeték karbantartás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65EB269B-A7DD-4CB8-8E5C-958F2F9D9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73" y="3736709"/>
            <a:ext cx="467529" cy="58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42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8687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4716018" y="1131901"/>
            <a:ext cx="4070824" cy="2868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2E40FB2-BAC3-4760-B5E6-EBD35EEC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75"/>
            <a:ext cx="4427984" cy="508972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D1D3C6C-7505-48A6-BF34-C8A6EABD136C}"/>
              </a:ext>
            </a:extLst>
          </p:cNvPr>
          <p:cNvSpPr txBox="1"/>
          <p:nvPr/>
        </p:nvSpPr>
        <p:spPr>
          <a:xfrm>
            <a:off x="4860032" y="1142990"/>
            <a:ext cx="4070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Dátum:</a:t>
            </a:r>
          </a:p>
          <a:p>
            <a:r>
              <a:rPr lang="hu-HU" strike="sngStrike" dirty="0">
                <a:solidFill>
                  <a:srgbClr val="FF0000"/>
                </a:solidFill>
              </a:rPr>
              <a:t>május 2. 07:00 - május 12. 18:00</a:t>
            </a:r>
          </a:p>
          <a:p>
            <a:r>
              <a:rPr lang="hu-HU" strike="sngStrike" dirty="0">
                <a:solidFill>
                  <a:srgbClr val="FF0000"/>
                </a:solidFill>
              </a:rPr>
              <a:t>Vonalszakasz: 20. Porpác-Vép bal vágány</a:t>
            </a:r>
          </a:p>
          <a:p>
            <a:r>
              <a:rPr lang="hu-HU" strike="sngStrike" dirty="0">
                <a:solidFill>
                  <a:srgbClr val="FF0000"/>
                </a:solidFill>
              </a:rPr>
              <a:t>Munkavégzés: ágyazatrostálás</a:t>
            </a:r>
          </a:p>
          <a:p>
            <a:endParaRPr lang="hu-HU" dirty="0"/>
          </a:p>
          <a:p>
            <a:r>
              <a:rPr lang="hu-HU" dirty="0"/>
              <a:t>Dátum:</a:t>
            </a:r>
          </a:p>
          <a:p>
            <a:r>
              <a:rPr lang="hu-HU" dirty="0">
                <a:solidFill>
                  <a:srgbClr val="FF0000"/>
                </a:solidFill>
              </a:rPr>
              <a:t>május 15. 07:40 - május 23. 18:00</a:t>
            </a:r>
          </a:p>
          <a:p>
            <a:r>
              <a:rPr lang="hu-HU" dirty="0"/>
              <a:t>Vonalszakasz: 8. Győr-Csorna</a:t>
            </a:r>
          </a:p>
          <a:p>
            <a:r>
              <a:rPr lang="hu-HU" dirty="0"/>
              <a:t>Munkavégzés: hídmunka, útátjáró</a:t>
            </a:r>
          </a:p>
          <a:p>
            <a:endParaRPr lang="hu-HU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65EB269B-A7DD-4CB8-8E5C-958F2F9D9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11" y="1563638"/>
            <a:ext cx="467529" cy="58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76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3629076" y="1131901"/>
            <a:ext cx="5372080" cy="3868741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4716018" y="1131901"/>
            <a:ext cx="4070824" cy="28686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800" b="1"/>
            </a:lvl1pPr>
          </a:lstStyle>
          <a:p>
            <a:endParaRPr lang="hu-HU" sz="14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7"/>
          <p:cNvSpPr txBox="1">
            <a:spLocks/>
          </p:cNvSpPr>
          <p:nvPr/>
        </p:nvSpPr>
        <p:spPr>
          <a:xfrm>
            <a:off x="8572528" y="142858"/>
            <a:ext cx="34765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2E40FB2-BAC3-4760-B5E6-EBD35EEC8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75"/>
            <a:ext cx="4427984" cy="508972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D1D3C6C-7505-48A6-BF34-C8A6EABD136C}"/>
              </a:ext>
            </a:extLst>
          </p:cNvPr>
          <p:cNvSpPr txBox="1"/>
          <p:nvPr/>
        </p:nvSpPr>
        <p:spPr>
          <a:xfrm>
            <a:off x="4860032" y="1142990"/>
            <a:ext cx="4070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Dátum:</a:t>
            </a:r>
          </a:p>
          <a:p>
            <a:r>
              <a:rPr lang="hu-HU" dirty="0">
                <a:solidFill>
                  <a:srgbClr val="FF0000"/>
                </a:solidFill>
              </a:rPr>
              <a:t>május 3. 07:00 - május 14. 18:00</a:t>
            </a:r>
          </a:p>
          <a:p>
            <a:endParaRPr lang="hu-HU" dirty="0"/>
          </a:p>
          <a:p>
            <a:r>
              <a:rPr lang="hu-HU" dirty="0"/>
              <a:t>Vonalszakasz:</a:t>
            </a:r>
          </a:p>
          <a:p>
            <a:r>
              <a:rPr lang="hu-HU" dirty="0"/>
              <a:t>16. Jánossomorja – Csorna</a:t>
            </a:r>
          </a:p>
          <a:p>
            <a:endParaRPr lang="hu-HU" dirty="0"/>
          </a:p>
          <a:p>
            <a:r>
              <a:rPr lang="hu-HU" dirty="0"/>
              <a:t>Munkavégzés:</a:t>
            </a:r>
          </a:p>
          <a:p>
            <a:r>
              <a:rPr lang="hu-HU" dirty="0"/>
              <a:t>- ágyazatrostálás, </a:t>
            </a:r>
          </a:p>
          <a:p>
            <a:r>
              <a:rPr lang="hu-HU" dirty="0"/>
              <a:t>- felsővezeték karbantartás</a:t>
            </a:r>
          </a:p>
          <a:p>
            <a:r>
              <a:rPr lang="hu-HU" dirty="0"/>
              <a:t>- útátjáró átépítés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65EB269B-A7DD-4CB8-8E5C-958F2F9D9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664" y="1275606"/>
            <a:ext cx="467529" cy="58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14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22264</TotalTime>
  <Words>894</Words>
  <Application>Microsoft Office PowerPoint</Application>
  <PresentationFormat>Diavetítés a képernyőre (16:9 oldalarány)</PresentationFormat>
  <Paragraphs>188</Paragraphs>
  <Slides>24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Czeglédi Zoltán</dc:creator>
  <cp:lastModifiedBy>Bencsics József</cp:lastModifiedBy>
  <cp:revision>36</cp:revision>
  <dcterms:created xsi:type="dcterms:W3CDTF">2019-02-12T12:43:34Z</dcterms:created>
  <dcterms:modified xsi:type="dcterms:W3CDTF">2021-12-06T12:09:39Z</dcterms:modified>
</cp:coreProperties>
</file>