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4" r:id="rId5"/>
    <p:sldId id="267" r:id="rId6"/>
    <p:sldId id="257" r:id="rId7"/>
    <p:sldId id="271" r:id="rId8"/>
    <p:sldId id="272" r:id="rId9"/>
    <p:sldId id="277" r:id="rId10"/>
    <p:sldId id="273" r:id="rId11"/>
    <p:sldId id="274" r:id="rId12"/>
    <p:sldId id="275" r:id="rId13"/>
    <p:sldId id="276" r:id="rId14"/>
    <p:sldId id="265" r:id="rId15"/>
    <p:sldId id="268" r:id="rId16"/>
    <p:sldId id="269" r:id="rId17"/>
    <p:sldId id="270" r:id="rId18"/>
    <p:sldId id="278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unkaf&#252;ze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Microsoft%20PowerPoint%20programbeli%20%20diagra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Munkaf&#252;zet3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600" b="1" dirty="0"/>
              <a:t>Szolgáltatásokat igénybe vevő társaságok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Munka1!$A$2:$A$12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Munka1!$B$2:$B$12</c:f>
              <c:numCache>
                <c:formatCode>General</c:formatCode>
                <c:ptCount val="11"/>
                <c:pt idx="0">
                  <c:v>23</c:v>
                </c:pt>
                <c:pt idx="1">
                  <c:v>27</c:v>
                </c:pt>
                <c:pt idx="2">
                  <c:v>30</c:v>
                </c:pt>
                <c:pt idx="3">
                  <c:v>37</c:v>
                </c:pt>
                <c:pt idx="4">
                  <c:v>31</c:v>
                </c:pt>
                <c:pt idx="5">
                  <c:v>36</c:v>
                </c:pt>
                <c:pt idx="6">
                  <c:v>34</c:v>
                </c:pt>
                <c:pt idx="7">
                  <c:v>34</c:v>
                </c:pt>
                <c:pt idx="8">
                  <c:v>39</c:v>
                </c:pt>
                <c:pt idx="9">
                  <c:v>42</c:v>
                </c:pt>
                <c:pt idx="1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1A-4F01-9708-C0F222D266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3207648"/>
        <c:axId val="483215848"/>
      </c:barChart>
      <c:catAx>
        <c:axId val="48320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83215848"/>
        <c:crosses val="autoZero"/>
        <c:auto val="1"/>
        <c:lblAlgn val="ctr"/>
        <c:lblOffset val="100"/>
        <c:noMultiLvlLbl val="0"/>
      </c:catAx>
      <c:valAx>
        <c:axId val="4832158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83207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b="1" dirty="0"/>
              <a:t>H</a:t>
            </a:r>
            <a:r>
              <a:rPr lang="en-US" b="1" dirty="0" err="1"/>
              <a:t>hd</a:t>
            </a:r>
            <a:r>
              <a:rPr lang="en-US" b="1" dirty="0"/>
              <a:t> </a:t>
            </a:r>
            <a:r>
              <a:rPr lang="hu-HU" b="1" dirty="0"/>
              <a:t>bevétel </a:t>
            </a:r>
            <a:r>
              <a:rPr lang="hu-HU" b="1" dirty="0" err="1"/>
              <a:t>mFt</a:t>
            </a:r>
            <a:endParaRPr lang="hu-HU" b="1" dirty="0"/>
          </a:p>
        </c:rich>
      </c:tx>
      <c:layout>
        <c:manualLayout>
          <c:xMode val="edge"/>
          <c:yMode val="edge"/>
          <c:x val="0.38305957333977475"/>
          <c:y val="1.64944704560656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1"/>
          <c:order val="1"/>
          <c:tx>
            <c:strRef>
              <c:f>'[Microsoft PowerPoint programbeli  diagram]Munka1'!$D$2</c:f>
              <c:strCache>
                <c:ptCount val="1"/>
                <c:pt idx="0">
                  <c:v>Személy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'[Microsoft PowerPoint programbeli  diagram]Munka1'!$A$3:$A$7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'[Microsoft PowerPoint programbeli  diagram]Munka1'!$D$3:$D$7</c:f>
              <c:numCache>
                <c:formatCode>#,##0</c:formatCode>
                <c:ptCount val="5"/>
                <c:pt idx="0">
                  <c:v>4671.5829140362302</c:v>
                </c:pt>
                <c:pt idx="1">
                  <c:v>4876.3721661201598</c:v>
                </c:pt>
                <c:pt idx="2">
                  <c:v>4926.5703752993804</c:v>
                </c:pt>
                <c:pt idx="3">
                  <c:v>4854.1536620294</c:v>
                </c:pt>
                <c:pt idx="4">
                  <c:v>5001.4538249999996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FF-465C-994E-1BCA2D8A3C2A}"/>
            </c:ext>
          </c:extLst>
        </c:ser>
        <c:ser>
          <c:idx val="2"/>
          <c:order val="2"/>
          <c:tx>
            <c:strRef>
              <c:f>'[Microsoft PowerPoint programbeli  diagram]Munka1'!$H$2</c:f>
              <c:strCache>
                <c:ptCount val="1"/>
                <c:pt idx="0">
                  <c:v>Teher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'[Microsoft PowerPoint programbeli  diagram]Munka1'!$A$3:$A$7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'[Microsoft PowerPoint programbeli  diagram]Munka1'!$H$3:$H$7</c:f>
              <c:numCache>
                <c:formatCode>#,##0</c:formatCode>
                <c:ptCount val="5"/>
                <c:pt idx="0">
                  <c:v>1451.0422897250201</c:v>
                </c:pt>
                <c:pt idx="1">
                  <c:v>1713.64100738978</c:v>
                </c:pt>
                <c:pt idx="2">
                  <c:v>1684.8325417839501</c:v>
                </c:pt>
                <c:pt idx="3">
                  <c:v>1641.4529847741001</c:v>
                </c:pt>
                <c:pt idx="4">
                  <c:v>1671.620639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FF-465C-994E-1BCA2D8A3C2A}"/>
            </c:ext>
          </c:extLst>
        </c:ser>
        <c:ser>
          <c:idx val="3"/>
          <c:order val="3"/>
          <c:tx>
            <c:strRef>
              <c:f>'[Microsoft PowerPoint programbeli  diagram]Munka1'!$M$2</c:f>
              <c:strCache>
                <c:ptCount val="1"/>
                <c:pt idx="0">
                  <c:v>Mozdony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'[Microsoft PowerPoint programbeli  diagram]Munka1'!$A$3:$A$7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'[Microsoft PowerPoint programbeli  diagram]Munka1'!$M$3:$M$7</c:f>
              <c:numCache>
                <c:formatCode>#,##0</c:formatCode>
                <c:ptCount val="5"/>
                <c:pt idx="0">
                  <c:v>236.90256023556199</c:v>
                </c:pt>
                <c:pt idx="1">
                  <c:v>270.245037391832</c:v>
                </c:pt>
                <c:pt idx="2">
                  <c:v>208.39721056335</c:v>
                </c:pt>
                <c:pt idx="3">
                  <c:v>185.63906316153</c:v>
                </c:pt>
                <c:pt idx="4">
                  <c:v>182.492591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FF-465C-994E-1BCA2D8A3C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91189016"/>
        <c:axId val="591181800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'[Microsoft PowerPoint programbeli  diagram]Munka1'!$A$2</c15:sqref>
                        </c15:formulaRef>
                      </c:ext>
                    </c:extLst>
                    <c:strCache>
                      <c:ptCount val="1"/>
                      <c:pt idx="0">
                        <c:v>Év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'[Microsoft PowerPoint programbeli  diagram]Munka1'!$A$3:$A$7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2017</c:v>
                      </c:pt>
                      <c:pt idx="1">
                        <c:v>2018</c:v>
                      </c:pt>
                      <c:pt idx="2">
                        <c:v>2019</c:v>
                      </c:pt>
                      <c:pt idx="3">
                        <c:v>2020</c:v>
                      </c:pt>
                      <c:pt idx="4">
                        <c:v>2021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'[Microsoft PowerPoint programbeli  diagram]Munka1'!$A$3:$A$7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2017</c:v>
                      </c:pt>
                      <c:pt idx="1">
                        <c:v>2018</c:v>
                      </c:pt>
                      <c:pt idx="2">
                        <c:v>2019</c:v>
                      </c:pt>
                      <c:pt idx="3">
                        <c:v>2020</c:v>
                      </c:pt>
                      <c:pt idx="4">
                        <c:v>2021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A7FF-465C-994E-1BCA2D8A3C2A}"/>
                  </c:ext>
                </c:extLst>
              </c15:ser>
            </c15:filteredBarSeries>
          </c:ext>
        </c:extLst>
      </c:bar3DChart>
      <c:catAx>
        <c:axId val="591189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91181800"/>
        <c:crosses val="autoZero"/>
        <c:auto val="1"/>
        <c:lblAlgn val="ctr"/>
        <c:lblOffset val="100"/>
        <c:noMultiLvlLbl val="0"/>
      </c:catAx>
      <c:valAx>
        <c:axId val="591181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91189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600" b="1" dirty="0"/>
              <a:t>K</a:t>
            </a:r>
            <a:r>
              <a:rPr lang="en-US" sz="1600" b="1" dirty="0" err="1"/>
              <a:t>alkulált</a:t>
            </a:r>
            <a:r>
              <a:rPr lang="en-US" sz="1600" b="1" dirty="0"/>
              <a:t> </a:t>
            </a:r>
            <a:r>
              <a:rPr lang="en-US" sz="1600" b="1" dirty="0" err="1"/>
              <a:t>menetidő</a:t>
            </a:r>
            <a:r>
              <a:rPr lang="en-US" sz="1600" b="1" dirty="0"/>
              <a:t> </a:t>
            </a:r>
            <a:r>
              <a:rPr lang="en-US" sz="1600" b="1" dirty="0" err="1"/>
              <a:t>veszteség</a:t>
            </a:r>
            <a:r>
              <a:rPr lang="en-US" sz="1600" b="1" dirty="0"/>
              <a:t> (perc)</a:t>
            </a:r>
            <a:r>
              <a:rPr lang="hu-HU" sz="1600" b="1" dirty="0"/>
              <a:t> vonalanként</a:t>
            </a:r>
            <a:endParaRPr lang="en-US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Munka1!$B$2</c:f>
              <c:strCache>
                <c:ptCount val="1"/>
                <c:pt idx="0">
                  <c:v>1d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Munka1!$A$3:$A$9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2022. 01-09</c:v>
                </c:pt>
              </c:strCache>
            </c:strRef>
          </c:cat>
          <c:val>
            <c:numRef>
              <c:f>Munka1!$B$3:$B$9</c:f>
              <c:numCache>
                <c:formatCode>General</c:formatCode>
                <c:ptCount val="7"/>
                <c:pt idx="0">
                  <c:v>5.8</c:v>
                </c:pt>
                <c:pt idx="1">
                  <c:v>6.4</c:v>
                </c:pt>
                <c:pt idx="2">
                  <c:v>5.0999999999999996</c:v>
                </c:pt>
                <c:pt idx="3">
                  <c:v>1</c:v>
                </c:pt>
                <c:pt idx="4">
                  <c:v>1.1000000000000001</c:v>
                </c:pt>
                <c:pt idx="5">
                  <c:v>1</c:v>
                </c:pt>
                <c:pt idx="6">
                  <c:v>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89-45DD-96B9-31D56F845BA0}"/>
            </c:ext>
          </c:extLst>
        </c:ser>
        <c:ser>
          <c:idx val="1"/>
          <c:order val="1"/>
          <c:tx>
            <c:strRef>
              <c:f>Munka1!$C$2</c:f>
              <c:strCache>
                <c:ptCount val="1"/>
                <c:pt idx="0">
                  <c:v>8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Munka1!$A$3:$A$9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2022. 01-09</c:v>
                </c:pt>
              </c:strCache>
            </c:strRef>
          </c:cat>
          <c:val>
            <c:numRef>
              <c:f>Munka1!$C$3:$C$9</c:f>
              <c:numCache>
                <c:formatCode>General</c:formatCode>
                <c:ptCount val="7"/>
                <c:pt idx="0">
                  <c:v>2.7</c:v>
                </c:pt>
                <c:pt idx="1">
                  <c:v>2.5</c:v>
                </c:pt>
                <c:pt idx="2">
                  <c:v>2.6</c:v>
                </c:pt>
                <c:pt idx="3">
                  <c:v>3.6</c:v>
                </c:pt>
                <c:pt idx="4">
                  <c:v>3.6</c:v>
                </c:pt>
                <c:pt idx="5">
                  <c:v>3.1</c:v>
                </c:pt>
                <c:pt idx="6">
                  <c:v>4.0999999999999996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389-45DD-96B9-31D56F845BA0}"/>
            </c:ext>
          </c:extLst>
        </c:ser>
        <c:ser>
          <c:idx val="2"/>
          <c:order val="2"/>
          <c:tx>
            <c:strRef>
              <c:f>Munka1!$D$2</c:f>
              <c:strCache>
                <c:ptCount val="1"/>
                <c:pt idx="0">
                  <c:v>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Munka1!$A$3:$A$9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2022. 01-09</c:v>
                </c:pt>
              </c:strCache>
            </c:strRef>
          </c:cat>
          <c:val>
            <c:numRef>
              <c:f>Munka1!$D$3:$D$9</c:f>
              <c:numCache>
                <c:formatCode>General</c:formatCode>
                <c:ptCount val="7"/>
                <c:pt idx="0">
                  <c:v>0.3</c:v>
                </c:pt>
                <c:pt idx="1">
                  <c:v>2.7</c:v>
                </c:pt>
                <c:pt idx="2">
                  <c:v>3.6</c:v>
                </c:pt>
                <c:pt idx="3">
                  <c:v>5.4</c:v>
                </c:pt>
                <c:pt idx="4">
                  <c:v>3.3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389-45DD-96B9-31D56F845BA0}"/>
            </c:ext>
          </c:extLst>
        </c:ser>
        <c:ser>
          <c:idx val="3"/>
          <c:order val="3"/>
          <c:tx>
            <c:strRef>
              <c:f>Munka1!$E$2</c:f>
              <c:strCache>
                <c:ptCount val="1"/>
                <c:pt idx="0">
                  <c:v>15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Munka1!$A$3:$A$9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2022. 01-09</c:v>
                </c:pt>
              </c:strCache>
            </c:strRef>
          </c:cat>
          <c:val>
            <c:numRef>
              <c:f>Munka1!$E$3:$E$9</c:f>
              <c:numCache>
                <c:formatCode>General</c:formatCode>
                <c:ptCount val="7"/>
                <c:pt idx="0">
                  <c:v>1.6</c:v>
                </c:pt>
                <c:pt idx="1">
                  <c:v>2.2000000000000002</c:v>
                </c:pt>
                <c:pt idx="2">
                  <c:v>5</c:v>
                </c:pt>
                <c:pt idx="3">
                  <c:v>5</c:v>
                </c:pt>
                <c:pt idx="4">
                  <c:v>4.7</c:v>
                </c:pt>
                <c:pt idx="5">
                  <c:v>4.3</c:v>
                </c:pt>
                <c:pt idx="6">
                  <c:v>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389-45DD-96B9-31D56F845BA0}"/>
            </c:ext>
          </c:extLst>
        </c:ser>
        <c:ser>
          <c:idx val="4"/>
          <c:order val="4"/>
          <c:tx>
            <c:strRef>
              <c:f>Munka1!$F$2</c:f>
              <c:strCache>
                <c:ptCount val="1"/>
                <c:pt idx="0">
                  <c:v>16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Munka1!$A$3:$A$9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2022. 01-09</c:v>
                </c:pt>
              </c:strCache>
            </c:strRef>
          </c:cat>
          <c:val>
            <c:numRef>
              <c:f>Munka1!$F$3:$F$9</c:f>
              <c:numCache>
                <c:formatCode>General</c:formatCode>
                <c:ptCount val="7"/>
                <c:pt idx="0">
                  <c:v>4.2</c:v>
                </c:pt>
                <c:pt idx="1">
                  <c:v>4.2</c:v>
                </c:pt>
                <c:pt idx="2">
                  <c:v>6.3</c:v>
                </c:pt>
                <c:pt idx="3">
                  <c:v>5.9</c:v>
                </c:pt>
                <c:pt idx="4">
                  <c:v>5.7</c:v>
                </c:pt>
                <c:pt idx="5">
                  <c:v>6.1</c:v>
                </c:pt>
                <c:pt idx="6">
                  <c:v>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389-45DD-96B9-31D56F845BA0}"/>
            </c:ext>
          </c:extLst>
        </c:ser>
        <c:ser>
          <c:idx val="5"/>
          <c:order val="5"/>
          <c:tx>
            <c:strRef>
              <c:f>Munka1!$G$2</c:f>
              <c:strCache>
                <c:ptCount val="1"/>
                <c:pt idx="0">
                  <c:v>17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Munka1!$A$3:$A$9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2022. 01-09</c:v>
                </c:pt>
              </c:strCache>
            </c:strRef>
          </c:cat>
          <c:val>
            <c:numRef>
              <c:f>Munka1!$G$3:$G$9</c:f>
              <c:numCache>
                <c:formatCode>General</c:formatCode>
                <c:ptCount val="7"/>
                <c:pt idx="0">
                  <c:v>3.1</c:v>
                </c:pt>
                <c:pt idx="1">
                  <c:v>2.8</c:v>
                </c:pt>
                <c:pt idx="2">
                  <c:v>4.3</c:v>
                </c:pt>
                <c:pt idx="3">
                  <c:v>5.7</c:v>
                </c:pt>
                <c:pt idx="4">
                  <c:v>5.6</c:v>
                </c:pt>
                <c:pt idx="5">
                  <c:v>5.3</c:v>
                </c:pt>
                <c:pt idx="6">
                  <c:v>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389-45DD-96B9-31D56F845BA0}"/>
            </c:ext>
          </c:extLst>
        </c:ser>
        <c:ser>
          <c:idx val="6"/>
          <c:order val="6"/>
          <c:tx>
            <c:strRef>
              <c:f>Munka1!$H$2</c:f>
              <c:strCache>
                <c:ptCount val="1"/>
                <c:pt idx="0">
                  <c:v>18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Munka1!$A$3:$A$9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2022. 01-09</c:v>
                </c:pt>
              </c:strCache>
            </c:strRef>
          </c:cat>
          <c:val>
            <c:numRef>
              <c:f>Munka1!$H$3:$H$9</c:f>
              <c:numCache>
                <c:formatCode>General</c:formatCode>
                <c:ptCount val="7"/>
                <c:pt idx="0">
                  <c:v>2.8</c:v>
                </c:pt>
                <c:pt idx="1">
                  <c:v>3.9</c:v>
                </c:pt>
                <c:pt idx="2">
                  <c:v>4.2</c:v>
                </c:pt>
                <c:pt idx="3">
                  <c:v>1.8</c:v>
                </c:pt>
                <c:pt idx="4">
                  <c:v>3.8</c:v>
                </c:pt>
                <c:pt idx="5">
                  <c:v>4.2</c:v>
                </c:pt>
                <c:pt idx="6">
                  <c:v>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389-45DD-96B9-31D56F845BA0}"/>
            </c:ext>
          </c:extLst>
        </c:ser>
        <c:ser>
          <c:idx val="7"/>
          <c:order val="7"/>
          <c:tx>
            <c:strRef>
              <c:f>Munka1!$I$2</c:f>
              <c:strCache>
                <c:ptCount val="1"/>
                <c:pt idx="0">
                  <c:v>20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Munka1!$A$3:$A$9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2022. 01-09</c:v>
                </c:pt>
              </c:strCache>
            </c:strRef>
          </c:cat>
          <c:val>
            <c:numRef>
              <c:f>Munka1!$I$3:$I$9</c:f>
              <c:numCache>
                <c:formatCode>General</c:formatCode>
                <c:ptCount val="7"/>
                <c:pt idx="0">
                  <c:v>0.7</c:v>
                </c:pt>
                <c:pt idx="1">
                  <c:v>2.2000000000000002</c:v>
                </c:pt>
                <c:pt idx="2">
                  <c:v>4.5</c:v>
                </c:pt>
                <c:pt idx="3">
                  <c:v>6.5</c:v>
                </c:pt>
                <c:pt idx="4">
                  <c:v>2.9</c:v>
                </c:pt>
                <c:pt idx="5">
                  <c:v>2.7</c:v>
                </c:pt>
                <c:pt idx="6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389-45DD-96B9-31D56F845BA0}"/>
            </c:ext>
          </c:extLst>
        </c:ser>
        <c:ser>
          <c:idx val="8"/>
          <c:order val="8"/>
          <c:tx>
            <c:strRef>
              <c:f>Munka1!$J$2</c:f>
              <c:strCache>
                <c:ptCount val="1"/>
                <c:pt idx="0">
                  <c:v>21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Munka1!$A$3:$A$9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2022. 01-09</c:v>
                </c:pt>
              </c:strCache>
            </c:strRef>
          </c:cat>
          <c:val>
            <c:numRef>
              <c:f>Munka1!$J$3:$J$9</c:f>
              <c:numCache>
                <c:formatCode>General</c:formatCode>
                <c:ptCount val="7"/>
                <c:pt idx="0">
                  <c:v>2.6</c:v>
                </c:pt>
                <c:pt idx="1">
                  <c:v>2.4</c:v>
                </c:pt>
                <c:pt idx="2">
                  <c:v>2.4</c:v>
                </c:pt>
                <c:pt idx="3">
                  <c:v>2.4</c:v>
                </c:pt>
                <c:pt idx="4">
                  <c:v>2.4</c:v>
                </c:pt>
                <c:pt idx="5">
                  <c:v>2.4</c:v>
                </c:pt>
                <c:pt idx="6">
                  <c:v>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389-45DD-96B9-31D56F845B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5612408"/>
        <c:axId val="525618312"/>
      </c:lineChart>
      <c:catAx>
        <c:axId val="525612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25618312"/>
        <c:crosses val="autoZero"/>
        <c:auto val="1"/>
        <c:lblAlgn val="ctr"/>
        <c:lblOffset val="100"/>
        <c:noMultiLvlLbl val="0"/>
      </c:catAx>
      <c:valAx>
        <c:axId val="525618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25612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600" b="1" dirty="0"/>
              <a:t>Biztosítóberendezési hibák (db)</a:t>
            </a:r>
          </a:p>
        </c:rich>
      </c:tx>
      <c:layout>
        <c:manualLayout>
          <c:xMode val="edge"/>
          <c:yMode val="edge"/>
          <c:x val="0.38620822397200355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Munka1!$B$14</c:f>
              <c:strCache>
                <c:ptCount val="1"/>
                <c:pt idx="0">
                  <c:v>állomási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Munka1!$A$15:$A$20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Munka1!$B$15:$B$20</c:f>
              <c:numCache>
                <c:formatCode>General</c:formatCode>
                <c:ptCount val="6"/>
                <c:pt idx="0">
                  <c:v>2306</c:v>
                </c:pt>
                <c:pt idx="1">
                  <c:v>1491</c:v>
                </c:pt>
                <c:pt idx="2">
                  <c:v>1557</c:v>
                </c:pt>
                <c:pt idx="3">
                  <c:v>1714</c:v>
                </c:pt>
                <c:pt idx="4">
                  <c:v>1577</c:v>
                </c:pt>
                <c:pt idx="5">
                  <c:v>1678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24-4809-90CE-46E19F714C2E}"/>
            </c:ext>
          </c:extLst>
        </c:ser>
        <c:ser>
          <c:idx val="1"/>
          <c:order val="1"/>
          <c:tx>
            <c:strRef>
              <c:f>Munka1!$C$14</c:f>
              <c:strCache>
                <c:ptCount val="1"/>
                <c:pt idx="0">
                  <c:v>vonali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Munka1!$A$15:$A$20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Munka1!$C$15:$C$20</c:f>
              <c:numCache>
                <c:formatCode>General</c:formatCode>
                <c:ptCount val="6"/>
                <c:pt idx="0">
                  <c:v>819</c:v>
                </c:pt>
                <c:pt idx="1">
                  <c:v>500</c:v>
                </c:pt>
                <c:pt idx="2">
                  <c:v>562</c:v>
                </c:pt>
                <c:pt idx="3">
                  <c:v>647</c:v>
                </c:pt>
                <c:pt idx="4">
                  <c:v>644</c:v>
                </c:pt>
                <c:pt idx="5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24-4809-90CE-46E19F714C2E}"/>
            </c:ext>
          </c:extLst>
        </c:ser>
        <c:ser>
          <c:idx val="2"/>
          <c:order val="2"/>
          <c:tx>
            <c:strRef>
              <c:f>Munka1!$D$14</c:f>
              <c:strCache>
                <c:ptCount val="1"/>
                <c:pt idx="0">
                  <c:v>vonali sorompó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Munka1!$A$15:$A$20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Munka1!$D$15:$D$20</c:f>
              <c:numCache>
                <c:formatCode>General</c:formatCode>
                <c:ptCount val="6"/>
                <c:pt idx="0">
                  <c:v>1146</c:v>
                </c:pt>
                <c:pt idx="1">
                  <c:v>1089</c:v>
                </c:pt>
                <c:pt idx="2">
                  <c:v>1087</c:v>
                </c:pt>
                <c:pt idx="3">
                  <c:v>929</c:v>
                </c:pt>
                <c:pt idx="4">
                  <c:v>688</c:v>
                </c:pt>
                <c:pt idx="5">
                  <c:v>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24-4809-90CE-46E19F714C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0885304"/>
        <c:axId val="340885960"/>
      </c:areaChart>
      <c:catAx>
        <c:axId val="340885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40885960"/>
        <c:crosses val="autoZero"/>
        <c:auto val="1"/>
        <c:lblAlgn val="ctr"/>
        <c:lblOffset val="100"/>
        <c:noMultiLvlLbl val="0"/>
      </c:catAx>
      <c:valAx>
        <c:axId val="340885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408853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1E5DD71-9DEB-4958-AD4B-14CFEF153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F770A2F-9F44-4021-B77E-3F079D8E2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6152843-A5B6-4C96-9331-49771311E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B241-89B1-4036-B21A-3A6EB89EC766}" type="datetimeFigureOut">
              <a:rPr lang="hu-HU" smtClean="0"/>
              <a:t>2022. 11. 30.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17D392E-E2A1-423C-A534-D439F2E41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302BF22-8BEF-4AD0-B5A0-D0BF663CC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EDF4-8262-4359-8A38-5DBBF03F12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5583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DC03A9E-6B60-42E6-A9D3-F165BC282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F205AB4-93A1-42B6-8214-9EF541B58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0AAF042-2460-49A2-B62F-572296A62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B241-89B1-4036-B21A-3A6EB89EC766}" type="datetimeFigureOut">
              <a:rPr lang="hu-HU" smtClean="0"/>
              <a:t>2022. 11. 30.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9C781C0-66C0-4AFC-BB44-B41D0BB9D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4D7D9D0-FAD7-499D-9A2B-9A32DCA50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EDF4-8262-4359-8A38-5DBBF03F12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8735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8200A05B-2672-40B4-8969-6CC12C434B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87B77D2-FD43-4898-97F6-2DFBD1C893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7FA90C4-EF27-4483-8279-C790FC8DC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B241-89B1-4036-B21A-3A6EB89EC766}" type="datetimeFigureOut">
              <a:rPr lang="hu-HU" smtClean="0"/>
              <a:t>2022. 11. 30.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FEC0B0F-4C1E-45B4-BE5B-6E7A1CE40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30C810E-EB3F-4701-B948-B1571376B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EDF4-8262-4359-8A38-5DBBF03F12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1764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B3B6DCB-D42B-4E6C-AD66-0A7B9B41D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4C05C7F-D106-440B-94F3-F777A15F5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66EE030-DF8B-428B-9D69-60B13C0B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B241-89B1-4036-B21A-3A6EB89EC766}" type="datetimeFigureOut">
              <a:rPr lang="hu-HU" smtClean="0"/>
              <a:t>2022. 11. 30.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5F486B9-0DFA-4D9C-B5AF-2E1BFA942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4C14345-2E21-49DD-89AF-2D9CBD60F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EDF4-8262-4359-8A38-5DBBF03F12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9972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28C764-72F8-488E-81AF-C9E7B304F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DFB6642-C892-41BB-90B7-7E92ABE4F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44BF3B9-619A-4DD1-814D-4388EED62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B241-89B1-4036-B21A-3A6EB89EC766}" type="datetimeFigureOut">
              <a:rPr lang="hu-HU" smtClean="0"/>
              <a:t>2022. 11. 30.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3FD5D37-61EC-403E-9892-6DF008D27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4962222-E965-4C8F-85E7-25A1A1C7B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EDF4-8262-4359-8A38-5DBBF03F12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290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28BE153-CFFE-487D-89CC-E4B597503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7910A8B-1BCA-4BAE-8DAE-C7EB21DED6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1FD8388-EAD8-4350-9F32-803FDA3B5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415BFD0-F5FC-4628-82BE-1BB8C2E05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B241-89B1-4036-B21A-3A6EB89EC766}" type="datetimeFigureOut">
              <a:rPr lang="hu-HU" smtClean="0"/>
              <a:t>2022. 11. 30.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2CF2303-A3EF-49BB-A31D-BADD0FEC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8C2051F-0E70-45AA-BCD3-25667378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EDF4-8262-4359-8A38-5DBBF03F12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218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50CB1B-C1E6-430C-8C6E-3B8B88A99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1D82FC4-2961-4368-892E-CC0B9387C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4F7BB55-7D1C-4BA8-A997-B2835A516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C1325BF5-2220-431E-82AC-C3956D9B56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AE272735-2FD1-47A5-9FB8-0D977F0C3D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F098037A-8971-45F2-B088-46CC18674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B241-89B1-4036-B21A-3A6EB89EC766}" type="datetimeFigureOut">
              <a:rPr lang="hu-HU" smtClean="0"/>
              <a:t>2022. 11. 30.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AEE39B36-188E-46F7-B308-58F2531F9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41E35BE6-2385-44B9-8CEB-FD1F045A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EDF4-8262-4359-8A38-5DBBF03F12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420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228AEAF-34F5-48EB-AE9A-78EF989EE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7CF15FB-EB2D-4DAD-9CE4-B0ADBB5CC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B241-89B1-4036-B21A-3A6EB89EC766}" type="datetimeFigureOut">
              <a:rPr lang="hu-HU" smtClean="0"/>
              <a:t>2022. 11. 30.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1902F26-65C8-4A85-87DB-3CEB48B28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F11A94B-5DB5-40AE-A294-584515A4C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EDF4-8262-4359-8A38-5DBBF03F12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7401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515B20FA-0319-4B05-BE43-AE9F31B27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B241-89B1-4036-B21A-3A6EB89EC766}" type="datetimeFigureOut">
              <a:rPr lang="hu-HU" smtClean="0"/>
              <a:t>2022. 11. 30.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D191C3AC-A1B5-4A5E-B8CF-2C34469BF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72741D8-D41B-491F-93F2-11D2FA300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EDF4-8262-4359-8A38-5DBBF03F12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723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4D7A6A-50BE-4BF8-B046-A875CD25F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11CD45E-75B1-45F6-90A6-05CBD662F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8D8C8DA-354D-41C0-BE25-0B475F8EF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D4C17F4-67B3-4235-AD66-8656374E9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B241-89B1-4036-B21A-3A6EB89EC766}" type="datetimeFigureOut">
              <a:rPr lang="hu-HU" smtClean="0"/>
              <a:t>2022. 11. 30.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E312371-242A-4F18-A15E-802C9917F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87C1FBA-8872-4491-B131-0BEBD6764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EDF4-8262-4359-8A38-5DBBF03F12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3488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0F570B0-C7C1-4C14-8D08-FB78E7F52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8750A535-CF7A-4224-BF5D-F8206AB776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2AEA97F-D268-4D4F-A468-02479F490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855F650-3B7C-484C-96EF-564C6887F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B241-89B1-4036-B21A-3A6EB89EC766}" type="datetimeFigureOut">
              <a:rPr lang="hu-HU" smtClean="0"/>
              <a:t>2022. 11. 30.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A70A3F1-9E51-4807-8291-40A992046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F8249C3-6E24-4665-BFC6-8189DF893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EDF4-8262-4359-8A38-5DBBF03F12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4171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23477A98-1EC6-42E8-BD60-C43DCD6A0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D522DD7-0D3D-479F-9C4D-125E4CC56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0AF5421-8BB3-4C0E-8E2B-E951E41B74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7B241-89B1-4036-B21A-3A6EB89EC766}" type="datetimeFigureOut">
              <a:rPr lang="hu-HU" smtClean="0"/>
              <a:t>2022. 11. 30.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9FED92E-2651-419A-9FCD-3B41F5B58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659DB36-BBAD-4DEF-9C15-B7406AAF5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0EDF4-8262-4359-8A38-5DBBF03F12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3282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9B7DC903-238E-4C6B-98EB-DFDC0216615C}"/>
              </a:ext>
            </a:extLst>
          </p:cNvPr>
          <p:cNvSpPr txBox="1">
            <a:spLocks/>
          </p:cNvSpPr>
          <p:nvPr/>
        </p:nvSpPr>
        <p:spPr>
          <a:xfrm>
            <a:off x="3138519" y="649308"/>
            <a:ext cx="7119905" cy="97946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LT Pro Light" panose="020B0402020204020303" pitchFamily="34" charset="-18"/>
                <a:ea typeface="+mj-ea"/>
                <a:cs typeface="+mj-cs"/>
              </a:rPr>
              <a:t>Éves pályavasúti koordináció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500" b="0" dirty="0">
                <a:latin typeface="Futura LT Pro Light" panose="020B0402020204020303" pitchFamily="34" charset="-18"/>
                <a:ea typeface="+mj-ea"/>
                <a:cs typeface="+mj-cs"/>
              </a:rPr>
              <a:t>2022. november 30.</a:t>
            </a:r>
            <a:endParaRPr kumimoji="0" lang="hu-HU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LT Pro Light" panose="020B0402020204020303" pitchFamily="34" charset="-18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44143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B457F81F-F0B9-4609-8F72-86E67E29070D}"/>
              </a:ext>
            </a:extLst>
          </p:cNvPr>
          <p:cNvSpPr txBox="1">
            <a:spLocks/>
          </p:cNvSpPr>
          <p:nvPr/>
        </p:nvSpPr>
        <p:spPr>
          <a:xfrm>
            <a:off x="1757394" y="639783"/>
            <a:ext cx="7119905" cy="4270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500" b="0" dirty="0" err="1">
                <a:latin typeface="Futura LT Pro Light" panose="020B0402020204020303" pitchFamily="34" charset="-18"/>
                <a:ea typeface="+mj-ea"/>
                <a:cs typeface="+mj-cs"/>
              </a:rPr>
              <a:t>Vágányzárak</a:t>
            </a:r>
            <a:endParaRPr kumimoji="0" lang="hu-HU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LT Pro Light" panose="020B0402020204020303" pitchFamily="34" charset="-18"/>
              <a:ea typeface="+mj-ea"/>
              <a:cs typeface="+mj-cs"/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8B8B8CFE-D035-4151-8764-DE3839506E7A}"/>
              </a:ext>
            </a:extLst>
          </p:cNvPr>
          <p:cNvSpPr txBox="1">
            <a:spLocks/>
          </p:cNvSpPr>
          <p:nvPr/>
        </p:nvSpPr>
        <p:spPr>
          <a:xfrm>
            <a:off x="4836393" y="1571616"/>
            <a:ext cx="4040906" cy="4343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r>
              <a:rPr lang="hu-HU" sz="1400" dirty="0"/>
              <a:t>Dátum: szeptember 4. 7:30 – szeptember 5. 17:30</a:t>
            </a:r>
          </a:p>
          <a:p>
            <a:r>
              <a:rPr lang="hu-HU" sz="1400" dirty="0"/>
              <a:t>Vonalszakasz: 8. Ikrény – Enese</a:t>
            </a:r>
          </a:p>
          <a:p>
            <a:r>
              <a:rPr lang="hu-HU" sz="1400" dirty="0"/>
              <a:t>Munkavégzés: hosszúsín csere</a:t>
            </a:r>
          </a:p>
          <a:p>
            <a:endParaRPr lang="hu-HU" sz="1400" dirty="0"/>
          </a:p>
          <a:p>
            <a:endParaRPr lang="hu-HU" sz="1400" b="0" i="0" kern="1200" dirty="0">
              <a:solidFill>
                <a:schemeClr val="tx1">
                  <a:lumMod val="65000"/>
                  <a:lumOff val="35000"/>
                </a:schemeClr>
              </a:solidFill>
              <a:latin typeface="Futura LT Pro Book" panose="020B0502020204020303" pitchFamily="34" charset="-18"/>
            </a:endParaRPr>
          </a:p>
          <a:p>
            <a:r>
              <a:rPr lang="hu-HU" sz="14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LT Pro Book" panose="020B0502020204020303" pitchFamily="34" charset="-18"/>
              </a:rPr>
              <a:t> 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515EDEBD-7165-A0C4-C1FC-FE796D325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67" y="1222317"/>
            <a:ext cx="4386469" cy="5042006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45A973B1-3E04-50AB-283A-C6318079A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8546" y="2690866"/>
            <a:ext cx="434392" cy="5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62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B457F81F-F0B9-4609-8F72-86E67E29070D}"/>
              </a:ext>
            </a:extLst>
          </p:cNvPr>
          <p:cNvSpPr txBox="1">
            <a:spLocks/>
          </p:cNvSpPr>
          <p:nvPr/>
        </p:nvSpPr>
        <p:spPr>
          <a:xfrm>
            <a:off x="1757394" y="639783"/>
            <a:ext cx="7119905" cy="4270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500" b="0" dirty="0" err="1">
                <a:latin typeface="Futura LT Pro Light" panose="020B0402020204020303" pitchFamily="34" charset="-18"/>
                <a:ea typeface="+mj-ea"/>
                <a:cs typeface="+mj-cs"/>
              </a:rPr>
              <a:t>Vágányzárak</a:t>
            </a:r>
            <a:endParaRPr kumimoji="0" lang="hu-HU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LT Pro Light" panose="020B0402020204020303" pitchFamily="34" charset="-18"/>
              <a:ea typeface="+mj-ea"/>
              <a:cs typeface="+mj-cs"/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8B8B8CFE-D035-4151-8764-DE3839506E7A}"/>
              </a:ext>
            </a:extLst>
          </p:cNvPr>
          <p:cNvSpPr txBox="1">
            <a:spLocks/>
          </p:cNvSpPr>
          <p:nvPr/>
        </p:nvSpPr>
        <p:spPr>
          <a:xfrm>
            <a:off x="4836393" y="1571616"/>
            <a:ext cx="4040906" cy="4343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r>
              <a:rPr lang="hu-HU" sz="1400" dirty="0"/>
              <a:t>Dátum: szeptember 6. 7:00 – szeptember 29. 18:00</a:t>
            </a:r>
          </a:p>
          <a:p>
            <a:r>
              <a:rPr lang="hu-HU" sz="1400" dirty="0"/>
              <a:t>Vonalszakasz: 16. Hegyeshalom – Csorna</a:t>
            </a:r>
          </a:p>
          <a:p>
            <a:r>
              <a:rPr lang="hu-HU" sz="1400" dirty="0"/>
              <a:t>Munkavégzés: hosszúsín csere, ágyazatrostálás, útátjáró átépítés</a:t>
            </a:r>
          </a:p>
          <a:p>
            <a:endParaRPr lang="hu-HU" sz="1400" dirty="0"/>
          </a:p>
          <a:p>
            <a:endParaRPr lang="hu-HU" sz="1400" b="0" i="0" kern="1200" dirty="0">
              <a:solidFill>
                <a:schemeClr val="tx1">
                  <a:lumMod val="65000"/>
                  <a:lumOff val="35000"/>
                </a:schemeClr>
              </a:solidFill>
              <a:latin typeface="Futura LT Pro Book" panose="020B0502020204020303" pitchFamily="34" charset="-18"/>
            </a:endParaRPr>
          </a:p>
          <a:p>
            <a:r>
              <a:rPr lang="hu-HU" sz="14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LT Pro Book" panose="020B0502020204020303" pitchFamily="34" charset="-18"/>
              </a:rPr>
              <a:t> 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515EDEBD-7165-A0C4-C1FC-FE796D325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67" y="1222317"/>
            <a:ext cx="4386469" cy="5042006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45A973B1-3E04-50AB-283A-C6318079A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6424" y="2213788"/>
            <a:ext cx="434392" cy="5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66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B457F81F-F0B9-4609-8F72-86E67E29070D}"/>
              </a:ext>
            </a:extLst>
          </p:cNvPr>
          <p:cNvSpPr txBox="1">
            <a:spLocks/>
          </p:cNvSpPr>
          <p:nvPr/>
        </p:nvSpPr>
        <p:spPr>
          <a:xfrm>
            <a:off x="1757394" y="639783"/>
            <a:ext cx="7119905" cy="4270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500" b="0" dirty="0" err="1">
                <a:latin typeface="Futura LT Pro Light" panose="020B0402020204020303" pitchFamily="34" charset="-18"/>
                <a:ea typeface="+mj-ea"/>
                <a:cs typeface="+mj-cs"/>
              </a:rPr>
              <a:t>Vágányzárak</a:t>
            </a:r>
            <a:endParaRPr kumimoji="0" lang="hu-HU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LT Pro Light" panose="020B0402020204020303" pitchFamily="34" charset="-18"/>
              <a:ea typeface="+mj-ea"/>
              <a:cs typeface="+mj-cs"/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8B8B8CFE-D035-4151-8764-DE3839506E7A}"/>
              </a:ext>
            </a:extLst>
          </p:cNvPr>
          <p:cNvSpPr txBox="1">
            <a:spLocks/>
          </p:cNvSpPr>
          <p:nvPr/>
        </p:nvSpPr>
        <p:spPr>
          <a:xfrm>
            <a:off x="4836393" y="1571616"/>
            <a:ext cx="4040906" cy="4343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r>
              <a:rPr lang="hu-HU" sz="1400" dirty="0"/>
              <a:t>Dátum: október 3. 8:00 – október 16. 17:50</a:t>
            </a:r>
          </a:p>
          <a:p>
            <a:r>
              <a:rPr lang="hu-HU" sz="1400" dirty="0"/>
              <a:t>Vonalszakasz: 17. Szombathely Rendező – Vasvár</a:t>
            </a:r>
          </a:p>
          <a:p>
            <a:r>
              <a:rPr lang="hu-HU" sz="1400" dirty="0"/>
              <a:t>Munkavégzés: hosszúsín csere, híd karbantartás</a:t>
            </a:r>
          </a:p>
          <a:p>
            <a:endParaRPr lang="hu-HU" sz="1400" dirty="0"/>
          </a:p>
          <a:p>
            <a:endParaRPr lang="hu-HU" sz="1400" b="0" i="0" kern="1200" dirty="0">
              <a:solidFill>
                <a:schemeClr val="tx1">
                  <a:lumMod val="65000"/>
                  <a:lumOff val="35000"/>
                </a:schemeClr>
              </a:solidFill>
              <a:latin typeface="Futura LT Pro Book" panose="020B0502020204020303" pitchFamily="34" charset="-18"/>
            </a:endParaRPr>
          </a:p>
          <a:p>
            <a:r>
              <a:rPr lang="hu-HU" sz="14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LT Pro Book" panose="020B0502020204020303" pitchFamily="34" charset="-18"/>
              </a:rPr>
              <a:t> 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515EDEBD-7165-A0C4-C1FC-FE796D325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67" y="1222317"/>
            <a:ext cx="4386469" cy="5042006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45A973B1-3E04-50AB-283A-C6318079A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441" y="4758205"/>
            <a:ext cx="434392" cy="5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50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B457F81F-F0B9-4609-8F72-86E67E29070D}"/>
              </a:ext>
            </a:extLst>
          </p:cNvPr>
          <p:cNvSpPr txBox="1">
            <a:spLocks/>
          </p:cNvSpPr>
          <p:nvPr/>
        </p:nvSpPr>
        <p:spPr>
          <a:xfrm>
            <a:off x="1757394" y="639783"/>
            <a:ext cx="7119905" cy="4270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500" b="0" dirty="0" err="1">
                <a:latin typeface="Futura LT Pro Light" panose="020B0402020204020303" pitchFamily="34" charset="-18"/>
                <a:ea typeface="+mj-ea"/>
                <a:cs typeface="+mj-cs"/>
              </a:rPr>
              <a:t>Vágányzárak</a:t>
            </a:r>
            <a:endParaRPr kumimoji="0" lang="hu-HU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LT Pro Light" panose="020B0402020204020303" pitchFamily="34" charset="-18"/>
              <a:ea typeface="+mj-ea"/>
              <a:cs typeface="+mj-cs"/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8B8B8CFE-D035-4151-8764-DE3839506E7A}"/>
              </a:ext>
            </a:extLst>
          </p:cNvPr>
          <p:cNvSpPr txBox="1">
            <a:spLocks/>
          </p:cNvSpPr>
          <p:nvPr/>
        </p:nvSpPr>
        <p:spPr>
          <a:xfrm>
            <a:off x="4836393" y="1571616"/>
            <a:ext cx="4040906" cy="4343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r>
              <a:rPr lang="hu-HU" sz="1400" dirty="0"/>
              <a:t>Dátum: október 16. 8:00 – október 25. 17:50</a:t>
            </a:r>
          </a:p>
          <a:p>
            <a:r>
              <a:rPr lang="hu-HU" sz="1400" dirty="0"/>
              <a:t>Vonalszakasz: 8. Csorna – Sopron </a:t>
            </a:r>
            <a:r>
              <a:rPr lang="hu-HU" sz="1400" dirty="0" err="1"/>
              <a:t>oh</a:t>
            </a:r>
            <a:endParaRPr lang="hu-HU" sz="1400" dirty="0"/>
          </a:p>
          <a:p>
            <a:r>
              <a:rPr lang="hu-HU" sz="1400" dirty="0"/>
              <a:t>Munkavégzés: hosszúsín csere, alépítmény javítás, híd karbantartás</a:t>
            </a:r>
          </a:p>
          <a:p>
            <a:endParaRPr lang="hu-HU" sz="1400" dirty="0"/>
          </a:p>
          <a:p>
            <a:endParaRPr lang="hu-HU" sz="1400" b="0" i="0" kern="1200" dirty="0">
              <a:solidFill>
                <a:schemeClr val="tx1">
                  <a:lumMod val="65000"/>
                  <a:lumOff val="35000"/>
                </a:schemeClr>
              </a:solidFill>
              <a:latin typeface="Futura LT Pro Book" panose="020B0502020204020303" pitchFamily="34" charset="-18"/>
            </a:endParaRPr>
          </a:p>
          <a:p>
            <a:r>
              <a:rPr lang="hu-HU" sz="14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LT Pro Book" panose="020B0502020204020303" pitchFamily="34" charset="-18"/>
              </a:rPr>
              <a:t> 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515EDEBD-7165-A0C4-C1FC-FE796D325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67" y="1222317"/>
            <a:ext cx="4386469" cy="5042006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45A973B1-3E04-50AB-283A-C6318079A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6409" y="2887851"/>
            <a:ext cx="434392" cy="541149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D111216C-4CBF-E901-E3B0-75D85D7A5E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782" y="1925252"/>
            <a:ext cx="432854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3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B457F81F-F0B9-4609-8F72-86E67E29070D}"/>
              </a:ext>
            </a:extLst>
          </p:cNvPr>
          <p:cNvSpPr txBox="1">
            <a:spLocks/>
          </p:cNvSpPr>
          <p:nvPr/>
        </p:nvSpPr>
        <p:spPr>
          <a:xfrm>
            <a:off x="1757394" y="639783"/>
            <a:ext cx="7119905" cy="4270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500" b="0" dirty="0" err="1">
                <a:latin typeface="Futura LT Pro Light" panose="020B0402020204020303" pitchFamily="34" charset="-18"/>
                <a:ea typeface="+mj-ea"/>
                <a:cs typeface="+mj-cs"/>
              </a:rPr>
              <a:t>Intermodalitás</a:t>
            </a:r>
            <a:endParaRPr kumimoji="0" lang="hu-HU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LT Pro Light" panose="020B0402020204020303" pitchFamily="34" charset="-18"/>
              <a:ea typeface="+mj-ea"/>
              <a:cs typeface="+mj-cs"/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8B8B8CFE-D035-4151-8764-DE3839506E7A}"/>
              </a:ext>
            </a:extLst>
          </p:cNvPr>
          <p:cNvSpPr txBox="1">
            <a:spLocks/>
          </p:cNvSpPr>
          <p:nvPr/>
        </p:nvSpPr>
        <p:spPr>
          <a:xfrm>
            <a:off x="323820" y="1571616"/>
            <a:ext cx="4871032" cy="3000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r>
              <a:rPr lang="hu-HU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ETCS L2</a:t>
            </a:r>
          </a:p>
          <a:p>
            <a:pPr marL="285750" indent="-285750">
              <a:buFontTx/>
              <a:buChar char="-"/>
            </a:pPr>
            <a:r>
              <a:rPr lang="hu-HU" sz="16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Sopron-Szombathely-Szentgotthárd</a:t>
            </a:r>
          </a:p>
          <a:p>
            <a:r>
              <a:rPr lang="hu-HU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HÜSZ módosítás</a:t>
            </a:r>
          </a:p>
          <a:p>
            <a:endParaRPr lang="hu-HU" sz="1600" b="0" i="0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600" b="0" i="0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6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Mozdonyvezetői nyelvismeret</a:t>
            </a:r>
          </a:p>
          <a:p>
            <a:r>
              <a:rPr lang="hu-HU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Rajka-</a:t>
            </a:r>
            <a:r>
              <a:rPr lang="hu-HU" sz="16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Rusovce</a:t>
            </a:r>
            <a:r>
              <a:rPr lang="hu-HU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átmenetben felmentés kérhető a mozdonyvezetők B1 szintű magyar nyelv ismerete alól</a:t>
            </a:r>
            <a:endParaRPr lang="hu-HU" sz="1600" b="0" i="0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B0F02F01-382A-F0AC-6670-D79DDABA2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346" y="1571617"/>
            <a:ext cx="6696075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5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E743C6FF-A473-4BC0-951D-CAFD7F281643}"/>
              </a:ext>
            </a:extLst>
          </p:cNvPr>
          <p:cNvSpPr txBox="1">
            <a:spLocks/>
          </p:cNvSpPr>
          <p:nvPr/>
        </p:nvSpPr>
        <p:spPr>
          <a:xfrm>
            <a:off x="870001" y="1874810"/>
            <a:ext cx="8501122" cy="4343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r>
              <a:rPr lang="hu-HU" sz="14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LT Pro Book" panose="020B0502020204020303" pitchFamily="34" charset="-18"/>
              </a:rPr>
              <a:t> </a:t>
            </a: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62B3D3BE-B069-4165-ABDB-169A751A275A}"/>
              </a:ext>
            </a:extLst>
          </p:cNvPr>
          <p:cNvSpPr txBox="1">
            <a:spLocks/>
          </p:cNvSpPr>
          <p:nvPr/>
        </p:nvSpPr>
        <p:spPr>
          <a:xfrm>
            <a:off x="1757394" y="639783"/>
            <a:ext cx="7119905" cy="4270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LT Pro Light" panose="020B0402020204020303" pitchFamily="34" charset="-18"/>
                <a:ea typeface="+mj-ea"/>
                <a:cs typeface="+mj-cs"/>
              </a:rPr>
              <a:t>Hhfsz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LT Pro Light" panose="020B0402020204020303" pitchFamily="34" charset="-18"/>
                <a:ea typeface="+mj-ea"/>
                <a:cs typeface="+mj-cs"/>
              </a:rPr>
              <a:t> módosítás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2DFBB28E-EC13-65B1-BD5F-7CF862B13DE4}"/>
              </a:ext>
            </a:extLst>
          </p:cNvPr>
          <p:cNvSpPr txBox="1"/>
          <p:nvPr/>
        </p:nvSpPr>
        <p:spPr>
          <a:xfrm>
            <a:off x="728870" y="1656522"/>
            <a:ext cx="906448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Alkalmazandó személyzet</a:t>
            </a:r>
          </a:p>
          <a:p>
            <a:r>
              <a:rPr lang="hu-H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Alvállalkozók belépésének az engedélyezése.</a:t>
            </a:r>
          </a:p>
          <a:p>
            <a:endParaRPr lang="hu-H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6.2.1.1. A vontatási villamos energia biztosítása szolgáltatás előzetes elszámolás szerinti számla értékének meghatározása</a:t>
            </a:r>
          </a:p>
          <a:p>
            <a:pPr marL="450215" indent="-450215" algn="just"/>
            <a:r>
              <a:rPr lang="hu-H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u-H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vontatási villamos energiához kapcsolódó terv egységárak a GYSEV Zrt. által a tárgyévben várhatóan vontatási célra vásárolt villamos energia megfelelő költségei és a hozzáférésre jogosultak által várhatóan felhasznált vontatási célú villamos energia mennyisége alapján kerülnek meghatározásra. A GYSEV Zrt. a terv egységárakat naptári </a:t>
            </a:r>
            <a:r>
              <a:rPr lang="hu-H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negyedévre</a:t>
            </a:r>
            <a:r>
              <a:rPr lang="hu-H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hirdeti meg, melyeket a honlapján </a:t>
            </a:r>
            <a:r>
              <a:rPr lang="hu-H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legkésőbb a negyedév kezdő napját 30 nappal megelőzően </a:t>
            </a:r>
            <a:r>
              <a:rPr lang="hu-HU" sz="1600" strike="sng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tárgyévet megelőző év november 30-ig</a:t>
            </a:r>
            <a:r>
              <a:rPr lang="hu-H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közzétesz.</a:t>
            </a:r>
          </a:p>
          <a:p>
            <a:pPr algn="just"/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4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B457F81F-F0B9-4609-8F72-86E67E29070D}"/>
              </a:ext>
            </a:extLst>
          </p:cNvPr>
          <p:cNvSpPr txBox="1">
            <a:spLocks/>
          </p:cNvSpPr>
          <p:nvPr/>
        </p:nvSpPr>
        <p:spPr>
          <a:xfrm>
            <a:off x="1757394" y="639783"/>
            <a:ext cx="7119905" cy="4270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LT Pro Light" panose="020B0402020204020303" pitchFamily="34" charset="-18"/>
                <a:ea typeface="+mj-ea"/>
                <a:cs typeface="+mj-cs"/>
              </a:rPr>
              <a:t>Villamos energia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8B8B8CFE-D035-4151-8764-DE3839506E7A}"/>
              </a:ext>
            </a:extLst>
          </p:cNvPr>
          <p:cNvSpPr txBox="1">
            <a:spLocks/>
          </p:cNvSpPr>
          <p:nvPr/>
        </p:nvSpPr>
        <p:spPr>
          <a:xfrm>
            <a:off x="323820" y="1571617"/>
            <a:ext cx="8501122" cy="4343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r>
              <a:rPr lang="hu-HU" sz="14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LT Pro Book" panose="020B0502020204020303" pitchFamily="34" charset="-18"/>
              </a:rPr>
              <a:t> 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11634E89-FF60-3D9D-58E3-D0921A25A2DE}"/>
              </a:ext>
            </a:extLst>
          </p:cNvPr>
          <p:cNvSpPr txBox="1"/>
          <p:nvPr/>
        </p:nvSpPr>
        <p:spPr>
          <a:xfrm>
            <a:off x="808383" y="1842052"/>
            <a:ext cx="73019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Negyedéves beszerzés</a:t>
            </a:r>
          </a:p>
          <a:p>
            <a:pPr marL="285750" indent="-285750">
              <a:buFontTx/>
              <a:buChar char="-"/>
            </a:pPr>
            <a:r>
              <a:rPr lang="hu-HU" dirty="0"/>
              <a:t>Tervár negyedévre</a:t>
            </a:r>
          </a:p>
          <a:p>
            <a:pPr marL="285750" indent="-285750">
              <a:buFontTx/>
              <a:buChar char="-"/>
            </a:pPr>
            <a:r>
              <a:rPr lang="hu-HU" dirty="0"/>
              <a:t>Tény adatok elszámolása a tárgyévet követő február 28-ig.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graphicFrame>
        <p:nvGraphicFramePr>
          <p:cNvPr id="7" name="Táblázat 6">
            <a:extLst>
              <a:ext uri="{FF2B5EF4-FFF2-40B4-BE49-F238E27FC236}">
                <a16:creationId xmlns:a16="http://schemas.microsoft.com/office/drawing/2014/main" id="{87A058BD-B467-4B28-7606-A4676C0D0B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72284"/>
              </p:ext>
            </p:extLst>
          </p:nvPr>
        </p:nvGraphicFramePr>
        <p:xfrm>
          <a:off x="940904" y="3180075"/>
          <a:ext cx="4506668" cy="2734949"/>
        </p:xfrm>
        <a:graphic>
          <a:graphicData uri="http://schemas.openxmlformats.org/drawingml/2006/table">
            <a:tbl>
              <a:tblPr/>
              <a:tblGrid>
                <a:gridCol w="2875722">
                  <a:extLst>
                    <a:ext uri="{9D8B030D-6E8A-4147-A177-3AD203B41FA5}">
                      <a16:colId xmlns:a16="http://schemas.microsoft.com/office/drawing/2014/main" val="2883058512"/>
                    </a:ext>
                  </a:extLst>
                </a:gridCol>
                <a:gridCol w="781878">
                  <a:extLst>
                    <a:ext uri="{9D8B030D-6E8A-4147-A177-3AD203B41FA5}">
                      <a16:colId xmlns:a16="http://schemas.microsoft.com/office/drawing/2014/main" val="1847680676"/>
                    </a:ext>
                  </a:extLst>
                </a:gridCol>
                <a:gridCol w="849068">
                  <a:extLst>
                    <a:ext uri="{9D8B030D-6E8A-4147-A177-3AD203B41FA5}">
                      <a16:colId xmlns:a16="http://schemas.microsoft.com/office/drawing/2014/main" val="1503188483"/>
                    </a:ext>
                  </a:extLst>
                </a:gridCol>
              </a:tblGrid>
              <a:tr h="390707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u-H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2023. január 01 – március 31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Tervár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Ft/kWh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329328"/>
                  </a:ext>
                </a:extLst>
              </a:tr>
              <a:tr h="390707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villamos energia hálózati átlagár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Ft/kWh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5109991"/>
                  </a:ext>
                </a:extLst>
              </a:tr>
              <a:tr h="390707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rendszerhasználati díj egységára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11,4815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Ft/kWh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582917"/>
                  </a:ext>
                </a:extLst>
              </a:tr>
              <a:tr h="390707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KÁT pénzeszköz egységára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Ft/kWh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076514"/>
                  </a:ext>
                </a:extLst>
              </a:tr>
              <a:tr h="390707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jövedékiadó egységára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Ft/kWh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2015671"/>
                  </a:ext>
                </a:extLst>
              </a:tr>
              <a:tr h="390707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Vet. pénzeszközök egységára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Ft/kWh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0671203"/>
                  </a:ext>
                </a:extLst>
              </a:tr>
              <a:tr h="390707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Összesen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185,95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Ft/kWh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986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5615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>
            <a:extLst>
              <a:ext uri="{FF2B5EF4-FFF2-40B4-BE49-F238E27FC236}">
                <a16:creationId xmlns:a16="http://schemas.microsoft.com/office/drawing/2014/main" id="{62B3D3BE-B069-4165-ABDB-169A751A275A}"/>
              </a:ext>
            </a:extLst>
          </p:cNvPr>
          <p:cNvSpPr txBox="1">
            <a:spLocks/>
          </p:cNvSpPr>
          <p:nvPr/>
        </p:nvSpPr>
        <p:spPr>
          <a:xfrm>
            <a:off x="1757394" y="639783"/>
            <a:ext cx="7119905" cy="4270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LT Pro Light" panose="020B0402020204020303" pitchFamily="34" charset="-18"/>
                <a:ea typeface="+mj-ea"/>
                <a:cs typeface="+mj-cs"/>
              </a:rPr>
              <a:t>Egyéb észrevételek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2DFBB28E-EC13-65B1-BD5F-7CF862B13DE4}"/>
              </a:ext>
            </a:extLst>
          </p:cNvPr>
          <p:cNvSpPr txBox="1"/>
          <p:nvPr/>
        </p:nvSpPr>
        <p:spPr>
          <a:xfrm>
            <a:off x="728871" y="1656522"/>
            <a:ext cx="779227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1. Mit tehetne még / megtette-e mindent a GYSEV, hogy a Fertőszentmiklós -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Pomogy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szakaszon a sebességnövelés megtörténjen?</a:t>
            </a:r>
          </a:p>
          <a:p>
            <a:r>
              <a:rPr lang="hu-HU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2021. november 4. A sebességemelésre vonatkozó kérelmet átvette a hatóság 2022. június 7. Tájékoztató levél az eljárás megindításáról.</a:t>
            </a:r>
          </a:p>
          <a:p>
            <a:pPr marL="342900" indent="-342900">
              <a:buAutoNum type="arabicPeriod"/>
            </a:pPr>
            <a:endParaRPr lang="hu-H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73D676D6-A96F-9B8F-1C38-A01512DA8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71" y="3113226"/>
            <a:ext cx="1999618" cy="2328966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FAA0FF37-EC35-FD3E-134A-D53CE2182470}"/>
              </a:ext>
            </a:extLst>
          </p:cNvPr>
          <p:cNvSpPr txBox="1"/>
          <p:nvPr/>
        </p:nvSpPr>
        <p:spPr>
          <a:xfrm>
            <a:off x="2937339" y="3286978"/>
            <a:ext cx="85257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dirty="0"/>
              <a:t>2. 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Kormányhatározat is született a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zalaszentiváni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deltáról. Hogy áll ez a történet jelenleg? </a:t>
            </a:r>
          </a:p>
          <a:p>
            <a:pPr lvl="0"/>
            <a:r>
              <a:rPr lang="hu-HU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Jelenleg a területszerzés folyik, ezt követően kerülhet sor a nyomvonal által érintett épületek bontására.</a:t>
            </a:r>
          </a:p>
          <a:p>
            <a:pPr lvl="0"/>
            <a:r>
              <a:rPr lang="hu-HU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Kivitelezési forrás nem áll rendelkezésre.</a:t>
            </a:r>
          </a:p>
          <a:p>
            <a:pPr lvl="0"/>
            <a:endParaRPr lang="hu-HU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45AFDF-BF1C-3C73-1A13-AF9556608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435" y="1317949"/>
            <a:ext cx="2716694" cy="179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988108EB-035A-352C-D544-E40B26DC37B5}"/>
              </a:ext>
            </a:extLst>
          </p:cNvPr>
          <p:cNvSpPr txBox="1"/>
          <p:nvPr/>
        </p:nvSpPr>
        <p:spPr>
          <a:xfrm>
            <a:off x="2937339" y="4610417"/>
            <a:ext cx="7902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3. Rajka határátmenet nyelvi kommunikáció</a:t>
            </a:r>
          </a:p>
          <a:p>
            <a:r>
              <a:rPr lang="hu-HU" dirty="0">
                <a:solidFill>
                  <a:srgbClr val="FF0000"/>
                </a:solidFill>
              </a:rPr>
              <a:t>Forgalmi ügyekben szlovák nyelv a hivatalos. Kommunikációt segíti az ASW PPS kommunikációs rendszer.</a:t>
            </a:r>
          </a:p>
        </p:txBody>
      </p:sp>
    </p:spTree>
    <p:extLst>
      <p:ext uri="{BB962C8B-B14F-4D97-AF65-F5344CB8AC3E}">
        <p14:creationId xmlns:p14="http://schemas.microsoft.com/office/powerpoint/2010/main" val="210883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9B7DC903-238E-4C6B-98EB-DFDC0216615C}"/>
              </a:ext>
            </a:extLst>
          </p:cNvPr>
          <p:cNvSpPr txBox="1">
            <a:spLocks/>
          </p:cNvSpPr>
          <p:nvPr/>
        </p:nvSpPr>
        <p:spPr>
          <a:xfrm>
            <a:off x="3138519" y="649308"/>
            <a:ext cx="7119905" cy="97946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LT Pro Light" panose="020B0402020204020303" pitchFamily="34" charset="-18"/>
                <a:ea typeface="+mj-ea"/>
                <a:cs typeface="+mj-cs"/>
              </a:rPr>
              <a:t>Éves pályavasúti koordináció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500" b="0" dirty="0">
                <a:latin typeface="Futura LT Pro Light" panose="020B0402020204020303" pitchFamily="34" charset="-18"/>
                <a:ea typeface="+mj-ea"/>
                <a:cs typeface="+mj-cs"/>
              </a:rPr>
              <a:t>2022. november 30.</a:t>
            </a:r>
            <a:endParaRPr kumimoji="0" lang="hu-HU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LT Pro Light" panose="020B0402020204020303" pitchFamily="34" charset="-18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77274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B17CA2-26D6-4A65-BC47-E1827C0D4D53}"/>
              </a:ext>
            </a:extLst>
          </p:cNvPr>
          <p:cNvSpPr txBox="1">
            <a:spLocks/>
          </p:cNvSpPr>
          <p:nvPr/>
        </p:nvSpPr>
        <p:spPr>
          <a:xfrm>
            <a:off x="1757394" y="639783"/>
            <a:ext cx="7119905" cy="4270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500" b="0" dirty="0">
                <a:latin typeface="Futura LT Pro Light" panose="020B0402020204020303" pitchFamily="34" charset="-18"/>
                <a:ea typeface="+mj-ea"/>
                <a:cs typeface="+mj-cs"/>
              </a:rPr>
              <a:t>Éves pályavasúti koordináció</a:t>
            </a:r>
            <a:endParaRPr kumimoji="0" lang="hu-HU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LT Pro Light" panose="020B0402020204020303" pitchFamily="34" charset="-18"/>
              <a:ea typeface="+mj-ea"/>
              <a:cs typeface="+mj-cs"/>
            </a:endParaRP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E0C85F05-0D96-47CD-AE43-7E7FC87560BA}"/>
              </a:ext>
            </a:extLst>
          </p:cNvPr>
          <p:cNvSpPr txBox="1">
            <a:spLocks/>
          </p:cNvSpPr>
          <p:nvPr/>
        </p:nvSpPr>
        <p:spPr>
          <a:xfrm>
            <a:off x="383381" y="1580377"/>
            <a:ext cx="531019" cy="4270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0" dirty="0">
                <a:latin typeface="Futura PT Bold" panose="020B0902020204020203" pitchFamily="34" charset="-18"/>
                <a:ea typeface="+mj-ea"/>
                <a:cs typeface="+mj-cs"/>
              </a:rPr>
              <a:t>01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PT Bold" panose="020B0902020204020203" pitchFamily="34" charset="-18"/>
              <a:ea typeface="+mj-ea"/>
              <a:cs typeface="+mj-cs"/>
            </a:endParaRP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1EFEAD2F-170C-4E16-98E5-8CD925DDD421}"/>
              </a:ext>
            </a:extLst>
          </p:cNvPr>
          <p:cNvSpPr txBox="1">
            <a:spLocks/>
          </p:cNvSpPr>
          <p:nvPr/>
        </p:nvSpPr>
        <p:spPr>
          <a:xfrm>
            <a:off x="383381" y="2366193"/>
            <a:ext cx="531019" cy="4270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0" dirty="0">
                <a:latin typeface="Futura PT Bold" panose="020B0902020204020203" pitchFamily="34" charset="-18"/>
                <a:ea typeface="+mj-ea"/>
                <a:cs typeface="+mj-cs"/>
              </a:rPr>
              <a:t>02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PT Bold" panose="020B0902020204020203" pitchFamily="34" charset="-18"/>
              <a:ea typeface="+mj-ea"/>
              <a:cs typeface="+mj-cs"/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8DDC03F2-C8B8-4EE7-986B-6E443A362C41}"/>
              </a:ext>
            </a:extLst>
          </p:cNvPr>
          <p:cNvSpPr txBox="1">
            <a:spLocks/>
          </p:cNvSpPr>
          <p:nvPr/>
        </p:nvSpPr>
        <p:spPr>
          <a:xfrm>
            <a:off x="383380" y="3142485"/>
            <a:ext cx="531019" cy="4270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0" dirty="0">
                <a:latin typeface="Futura PT Bold" panose="020B0902020204020203" pitchFamily="34" charset="-18"/>
                <a:ea typeface="+mj-ea"/>
                <a:cs typeface="+mj-cs"/>
              </a:rPr>
              <a:t>03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PT Bold" panose="020B0902020204020203" pitchFamily="34" charset="-18"/>
              <a:ea typeface="+mj-ea"/>
              <a:cs typeface="+mj-cs"/>
            </a:endParaRP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BFD624B4-AA6D-4A25-B952-B51058E8179C}"/>
              </a:ext>
            </a:extLst>
          </p:cNvPr>
          <p:cNvSpPr txBox="1">
            <a:spLocks/>
          </p:cNvSpPr>
          <p:nvPr/>
        </p:nvSpPr>
        <p:spPr>
          <a:xfrm>
            <a:off x="383379" y="3918777"/>
            <a:ext cx="531019" cy="4270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0" dirty="0">
                <a:latin typeface="Futura PT Bold" panose="020B0902020204020203" pitchFamily="34" charset="-18"/>
                <a:ea typeface="+mj-ea"/>
                <a:cs typeface="+mj-cs"/>
              </a:rPr>
              <a:t>04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PT Bold" panose="020B0902020204020203" pitchFamily="34" charset="-18"/>
              <a:ea typeface="+mj-ea"/>
              <a:cs typeface="+mj-cs"/>
            </a:endParaRP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547FF7E8-072B-4C8F-89D1-2E106A31FE49}"/>
              </a:ext>
            </a:extLst>
          </p:cNvPr>
          <p:cNvSpPr txBox="1">
            <a:spLocks/>
          </p:cNvSpPr>
          <p:nvPr/>
        </p:nvSpPr>
        <p:spPr>
          <a:xfrm>
            <a:off x="383378" y="4695069"/>
            <a:ext cx="531019" cy="4270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0" dirty="0">
                <a:latin typeface="Futura PT Bold" panose="020B0902020204020203" pitchFamily="34" charset="-18"/>
                <a:ea typeface="+mj-ea"/>
                <a:cs typeface="+mj-cs"/>
              </a:rPr>
              <a:t>05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PT Bold" panose="020B0902020204020203" pitchFamily="34" charset="-18"/>
              <a:ea typeface="+mj-ea"/>
              <a:cs typeface="+mj-cs"/>
            </a:endParaRPr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5DDAF995-4A44-47A3-9A12-E2B92E0D96AA}"/>
              </a:ext>
            </a:extLst>
          </p:cNvPr>
          <p:cNvSpPr txBox="1">
            <a:spLocks/>
          </p:cNvSpPr>
          <p:nvPr/>
        </p:nvSpPr>
        <p:spPr>
          <a:xfrm>
            <a:off x="383377" y="5471361"/>
            <a:ext cx="531019" cy="4270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0" dirty="0">
                <a:latin typeface="Futura PT Bold" panose="020B0902020204020203" pitchFamily="34" charset="-18"/>
                <a:ea typeface="+mj-ea"/>
                <a:cs typeface="+mj-cs"/>
              </a:rPr>
              <a:t>06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PT Bold" panose="020B0902020204020203" pitchFamily="34" charset="-18"/>
              <a:ea typeface="+mj-ea"/>
              <a:cs typeface="+mj-cs"/>
            </a:endParaRPr>
          </a:p>
        </p:txBody>
      </p:sp>
      <p:sp>
        <p:nvSpPr>
          <p:cNvPr id="9" name="Cím 1">
            <a:extLst>
              <a:ext uri="{FF2B5EF4-FFF2-40B4-BE49-F238E27FC236}">
                <a16:creationId xmlns:a16="http://schemas.microsoft.com/office/drawing/2014/main" id="{C11F1D18-B9F8-41EC-8149-0FC0FFAED4DB}"/>
              </a:ext>
            </a:extLst>
          </p:cNvPr>
          <p:cNvSpPr txBox="1">
            <a:spLocks/>
          </p:cNvSpPr>
          <p:nvPr/>
        </p:nvSpPr>
        <p:spPr>
          <a:xfrm>
            <a:off x="1004919" y="1766908"/>
            <a:ext cx="7119905" cy="4270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LT Pro Light" panose="020B0402020204020303" pitchFamily="34" charset="-18"/>
                <a:ea typeface="+mj-ea"/>
                <a:cs typeface="+mj-cs"/>
              </a:rPr>
              <a:t>PMSZ minőségi szintek</a:t>
            </a:r>
          </a:p>
        </p:txBody>
      </p:sp>
      <p:sp>
        <p:nvSpPr>
          <p:cNvPr id="10" name="Cím 1">
            <a:extLst>
              <a:ext uri="{FF2B5EF4-FFF2-40B4-BE49-F238E27FC236}">
                <a16:creationId xmlns:a16="http://schemas.microsoft.com/office/drawing/2014/main" id="{6658133C-19E4-4BB2-82CC-3DF8E12B2D86}"/>
              </a:ext>
            </a:extLst>
          </p:cNvPr>
          <p:cNvSpPr txBox="1">
            <a:spLocks/>
          </p:cNvSpPr>
          <p:nvPr/>
        </p:nvSpPr>
        <p:spPr>
          <a:xfrm>
            <a:off x="1004919" y="2541608"/>
            <a:ext cx="7119905" cy="4270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LT Pro Light" panose="020B0402020204020303" pitchFamily="34" charset="-18"/>
                <a:ea typeface="+mj-ea"/>
                <a:cs typeface="+mj-cs"/>
              </a:rPr>
              <a:t>Vágányzárak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LT Pro Light" panose="020B0402020204020303" pitchFamily="34" charset="-18"/>
              <a:ea typeface="+mj-ea"/>
              <a:cs typeface="+mj-cs"/>
            </a:endParaRPr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2E44C644-DC16-41D7-9A3E-F26213CCBF1C}"/>
              </a:ext>
            </a:extLst>
          </p:cNvPr>
          <p:cNvSpPr txBox="1">
            <a:spLocks/>
          </p:cNvSpPr>
          <p:nvPr/>
        </p:nvSpPr>
        <p:spPr>
          <a:xfrm>
            <a:off x="1004919" y="3329008"/>
            <a:ext cx="7119905" cy="4270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600" b="0" dirty="0" err="1">
                <a:latin typeface="Futura LT Pro Light" panose="020B0402020204020303" pitchFamily="34" charset="-18"/>
                <a:ea typeface="+mj-ea"/>
                <a:cs typeface="+mj-cs"/>
              </a:rPr>
              <a:t>Intermodalitás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LT Pro Light" panose="020B0402020204020303" pitchFamily="34" charset="-18"/>
              <a:ea typeface="+mj-ea"/>
              <a:cs typeface="+mj-cs"/>
            </a:endParaRPr>
          </a:p>
        </p:txBody>
      </p:sp>
      <p:sp>
        <p:nvSpPr>
          <p:cNvPr id="12" name="Cím 1">
            <a:extLst>
              <a:ext uri="{FF2B5EF4-FFF2-40B4-BE49-F238E27FC236}">
                <a16:creationId xmlns:a16="http://schemas.microsoft.com/office/drawing/2014/main" id="{3DDE4A2E-455A-4D11-A419-11FF0EB012F2}"/>
              </a:ext>
            </a:extLst>
          </p:cNvPr>
          <p:cNvSpPr txBox="1">
            <a:spLocks/>
          </p:cNvSpPr>
          <p:nvPr/>
        </p:nvSpPr>
        <p:spPr>
          <a:xfrm>
            <a:off x="1004919" y="4091008"/>
            <a:ext cx="7119905" cy="4270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600" b="0" dirty="0" err="1">
                <a:latin typeface="Futura LT Pro Light" panose="020B0402020204020303" pitchFamily="34" charset="-18"/>
                <a:ea typeface="+mj-ea"/>
                <a:cs typeface="+mj-cs"/>
              </a:rPr>
              <a:t>Hhfsz</a:t>
            </a:r>
            <a:r>
              <a:rPr lang="hu-HU" sz="1600" b="0" dirty="0">
                <a:latin typeface="Futura LT Pro Light" panose="020B0402020204020303" pitchFamily="34" charset="-18"/>
                <a:ea typeface="+mj-ea"/>
                <a:cs typeface="+mj-cs"/>
              </a:rPr>
              <a:t> módosítás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LT Pro Light" panose="020B0402020204020303" pitchFamily="34" charset="-18"/>
              <a:ea typeface="+mj-ea"/>
              <a:cs typeface="+mj-cs"/>
            </a:endParaRPr>
          </a:p>
        </p:txBody>
      </p:sp>
      <p:sp>
        <p:nvSpPr>
          <p:cNvPr id="13" name="Cím 1">
            <a:extLst>
              <a:ext uri="{FF2B5EF4-FFF2-40B4-BE49-F238E27FC236}">
                <a16:creationId xmlns:a16="http://schemas.microsoft.com/office/drawing/2014/main" id="{0D5415E6-3F4B-48EE-B993-A2DB295F95D0}"/>
              </a:ext>
            </a:extLst>
          </p:cNvPr>
          <p:cNvSpPr txBox="1">
            <a:spLocks/>
          </p:cNvSpPr>
          <p:nvPr/>
        </p:nvSpPr>
        <p:spPr>
          <a:xfrm>
            <a:off x="1004919" y="4878408"/>
            <a:ext cx="7119905" cy="4270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600" b="0" dirty="0">
                <a:latin typeface="Futura LT Pro Light" panose="020B0402020204020303" pitchFamily="34" charset="-18"/>
                <a:ea typeface="+mj-ea"/>
                <a:cs typeface="+mj-cs"/>
              </a:rPr>
              <a:t>Villamos energia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LT Pro Light" panose="020B0402020204020303" pitchFamily="34" charset="-18"/>
              <a:ea typeface="+mj-ea"/>
              <a:cs typeface="+mj-cs"/>
            </a:endParaRPr>
          </a:p>
        </p:txBody>
      </p:sp>
      <p:sp>
        <p:nvSpPr>
          <p:cNvPr id="14" name="Cím 1">
            <a:extLst>
              <a:ext uri="{FF2B5EF4-FFF2-40B4-BE49-F238E27FC236}">
                <a16:creationId xmlns:a16="http://schemas.microsoft.com/office/drawing/2014/main" id="{ACE20763-6513-4DD3-A57E-B4F77EC73BDE}"/>
              </a:ext>
            </a:extLst>
          </p:cNvPr>
          <p:cNvSpPr txBox="1">
            <a:spLocks/>
          </p:cNvSpPr>
          <p:nvPr/>
        </p:nvSpPr>
        <p:spPr>
          <a:xfrm>
            <a:off x="1004919" y="5653108"/>
            <a:ext cx="7119905" cy="4270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600" b="0" dirty="0">
                <a:latin typeface="Futura LT Pro Light" panose="020B0402020204020303" pitchFamily="34" charset="-18"/>
                <a:ea typeface="+mj-ea"/>
                <a:cs typeface="+mj-cs"/>
              </a:rPr>
              <a:t>Egyéb észrevételek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LT Pro Light" panose="020B0402020204020303" pitchFamily="34" charset="-18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74226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E743C6FF-A473-4BC0-951D-CAFD7F281643}"/>
              </a:ext>
            </a:extLst>
          </p:cNvPr>
          <p:cNvSpPr txBox="1">
            <a:spLocks/>
          </p:cNvSpPr>
          <p:nvPr/>
        </p:nvSpPr>
        <p:spPr>
          <a:xfrm>
            <a:off x="923009" y="2207721"/>
            <a:ext cx="8501122" cy="4343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r>
              <a:rPr lang="hu-HU" sz="14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LT Pro Book" panose="020B0502020204020303" pitchFamily="34" charset="-18"/>
              </a:rPr>
              <a:t> </a:t>
            </a: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62B3D3BE-B069-4165-ABDB-169A751A275A}"/>
              </a:ext>
            </a:extLst>
          </p:cNvPr>
          <p:cNvSpPr txBox="1">
            <a:spLocks/>
          </p:cNvSpPr>
          <p:nvPr/>
        </p:nvSpPr>
        <p:spPr>
          <a:xfrm>
            <a:off x="1757394" y="639783"/>
            <a:ext cx="7119905" cy="4270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LT Pro Light" panose="020B0402020204020303" pitchFamily="34" charset="-18"/>
                <a:ea typeface="+mj-ea"/>
                <a:cs typeface="+mj-cs"/>
              </a:rPr>
              <a:t>PMSZ minőségi szintek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AB82177-BC56-B573-6F5E-96AA2FCF6A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6222281"/>
              </p:ext>
            </p:extLst>
          </p:nvPr>
        </p:nvGraphicFramePr>
        <p:xfrm>
          <a:off x="323821" y="2057400"/>
          <a:ext cx="5043310" cy="3857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2085A0D-7FA3-4146-970C-5A452A4F29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7241539"/>
              </p:ext>
            </p:extLst>
          </p:nvPr>
        </p:nvGraphicFramePr>
        <p:xfrm>
          <a:off x="5859445" y="1676347"/>
          <a:ext cx="5762712" cy="4619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25916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B457F81F-F0B9-4609-8F72-86E67E29070D}"/>
              </a:ext>
            </a:extLst>
          </p:cNvPr>
          <p:cNvSpPr txBox="1">
            <a:spLocks/>
          </p:cNvSpPr>
          <p:nvPr/>
        </p:nvSpPr>
        <p:spPr>
          <a:xfrm>
            <a:off x="1757394" y="639783"/>
            <a:ext cx="7119905" cy="4270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LT Pro Light" panose="020B0402020204020303" pitchFamily="34" charset="-18"/>
                <a:ea typeface="+mj-ea"/>
                <a:cs typeface="+mj-cs"/>
              </a:rPr>
              <a:t>PMSZ minőségi szintek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8B8B8CFE-D035-4151-8764-DE3839506E7A}"/>
              </a:ext>
            </a:extLst>
          </p:cNvPr>
          <p:cNvSpPr txBox="1">
            <a:spLocks/>
          </p:cNvSpPr>
          <p:nvPr/>
        </p:nvSpPr>
        <p:spPr>
          <a:xfrm>
            <a:off x="323820" y="1571617"/>
            <a:ext cx="8501122" cy="4343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r>
              <a:rPr lang="hu-HU" sz="14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LT Pro Book" panose="020B0502020204020303" pitchFamily="34" charset="-18"/>
              </a:rPr>
              <a:t>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DA5D17B-68B8-746E-1098-8F5FEC6AF1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7032302"/>
              </p:ext>
            </p:extLst>
          </p:nvPr>
        </p:nvGraphicFramePr>
        <p:xfrm>
          <a:off x="225287" y="1272210"/>
          <a:ext cx="8222974" cy="4946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5692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B457F81F-F0B9-4609-8F72-86E67E29070D}"/>
              </a:ext>
            </a:extLst>
          </p:cNvPr>
          <p:cNvSpPr txBox="1">
            <a:spLocks/>
          </p:cNvSpPr>
          <p:nvPr/>
        </p:nvSpPr>
        <p:spPr>
          <a:xfrm>
            <a:off x="1757394" y="639783"/>
            <a:ext cx="7119905" cy="4270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LT Pro Light" panose="020B0402020204020303" pitchFamily="34" charset="-18"/>
                <a:ea typeface="+mj-ea"/>
                <a:cs typeface="+mj-cs"/>
              </a:rPr>
              <a:t>PMSZ minőségi szintek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8B8B8CFE-D035-4151-8764-DE3839506E7A}"/>
              </a:ext>
            </a:extLst>
          </p:cNvPr>
          <p:cNvSpPr txBox="1">
            <a:spLocks/>
          </p:cNvSpPr>
          <p:nvPr/>
        </p:nvSpPr>
        <p:spPr>
          <a:xfrm>
            <a:off x="323820" y="1571617"/>
            <a:ext cx="8501122" cy="4343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r>
              <a:rPr lang="hu-HU" sz="14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LT Pro Book" panose="020B0502020204020303" pitchFamily="34" charset="-18"/>
              </a:rPr>
              <a:t>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07736B1-BAC4-CC64-7C74-AAA40F1C75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9005750"/>
              </p:ext>
            </p:extLst>
          </p:nvPr>
        </p:nvGraphicFramePr>
        <p:xfrm>
          <a:off x="604454" y="1571617"/>
          <a:ext cx="7956449" cy="464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8351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B457F81F-F0B9-4609-8F72-86E67E29070D}"/>
              </a:ext>
            </a:extLst>
          </p:cNvPr>
          <p:cNvSpPr txBox="1">
            <a:spLocks/>
          </p:cNvSpPr>
          <p:nvPr/>
        </p:nvSpPr>
        <p:spPr>
          <a:xfrm>
            <a:off x="1757394" y="639783"/>
            <a:ext cx="7119905" cy="4270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500" b="0" dirty="0" err="1">
                <a:latin typeface="Futura LT Pro Light" panose="020B0402020204020303" pitchFamily="34" charset="-18"/>
                <a:ea typeface="+mj-ea"/>
                <a:cs typeface="+mj-cs"/>
              </a:rPr>
              <a:t>Vágányzárak</a:t>
            </a:r>
            <a:endParaRPr kumimoji="0" lang="hu-HU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LT Pro Light" panose="020B0402020204020303" pitchFamily="34" charset="-18"/>
              <a:ea typeface="+mj-ea"/>
              <a:cs typeface="+mj-cs"/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8B8B8CFE-D035-4151-8764-DE3839506E7A}"/>
              </a:ext>
            </a:extLst>
          </p:cNvPr>
          <p:cNvSpPr txBox="1">
            <a:spLocks/>
          </p:cNvSpPr>
          <p:nvPr/>
        </p:nvSpPr>
        <p:spPr>
          <a:xfrm>
            <a:off x="4836393" y="1571616"/>
            <a:ext cx="4040906" cy="4343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r>
              <a:rPr lang="hu-HU" sz="1400" dirty="0"/>
              <a:t>Dátum: április 17. 7:30 – május 30. 7:30 </a:t>
            </a:r>
            <a:r>
              <a:rPr lang="hu-HU" sz="1600" dirty="0">
                <a:solidFill>
                  <a:srgbClr val="FF0000"/>
                </a:solidFill>
              </a:rPr>
              <a:t>?</a:t>
            </a:r>
          </a:p>
          <a:p>
            <a:r>
              <a:rPr lang="hu-HU" sz="1400" dirty="0"/>
              <a:t>Vonalszakasz: 20. Vép - Szombathely</a:t>
            </a:r>
          </a:p>
          <a:p>
            <a:r>
              <a:rPr lang="hu-HU" sz="1400" dirty="0"/>
              <a:t>Munkavégzés: Szombathely páros állomásfej </a:t>
            </a:r>
            <a:r>
              <a:rPr lang="hu-HU" sz="1400" dirty="0" err="1"/>
              <a:t>átép</a:t>
            </a:r>
            <a:r>
              <a:rPr lang="hu-HU" sz="1400" dirty="0"/>
              <a:t>.</a:t>
            </a:r>
          </a:p>
          <a:p>
            <a:endParaRPr lang="hu-HU" sz="1400" b="0" i="0" kern="1200" dirty="0">
              <a:solidFill>
                <a:schemeClr val="tx1">
                  <a:lumMod val="65000"/>
                  <a:lumOff val="35000"/>
                </a:schemeClr>
              </a:solidFill>
              <a:latin typeface="Futura LT Pro Book" panose="020B0502020204020303" pitchFamily="34" charset="-18"/>
            </a:endParaRPr>
          </a:p>
          <a:p>
            <a:r>
              <a:rPr lang="hu-HU" sz="1400" dirty="0"/>
              <a:t>Dátum: május 2. 10:00 – május 17. 17:50</a:t>
            </a:r>
          </a:p>
          <a:p>
            <a:r>
              <a:rPr lang="hu-HU" sz="1400" dirty="0"/>
              <a:t>Vonalszakasz: 16. Csorna - Porpác</a:t>
            </a:r>
          </a:p>
          <a:p>
            <a:r>
              <a:rPr lang="hu-HU" sz="1400" dirty="0"/>
              <a:t>Munkavégzés: áteresz csere, híd karbantartás</a:t>
            </a:r>
          </a:p>
          <a:p>
            <a:r>
              <a:rPr lang="hu-HU" sz="14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LT Pro Book" panose="020B0502020204020303" pitchFamily="34" charset="-18"/>
              </a:rPr>
              <a:t> 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515EDEBD-7165-A0C4-C1FC-FE796D325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67" y="1222317"/>
            <a:ext cx="4386469" cy="5042006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45A973B1-3E04-50AB-283A-C6318079A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407" y="4418265"/>
            <a:ext cx="434392" cy="541149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E29237E6-B2F2-478A-08C4-FDB5357A0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262" y="3576752"/>
            <a:ext cx="434392" cy="5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87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B457F81F-F0B9-4609-8F72-86E67E29070D}"/>
              </a:ext>
            </a:extLst>
          </p:cNvPr>
          <p:cNvSpPr txBox="1">
            <a:spLocks/>
          </p:cNvSpPr>
          <p:nvPr/>
        </p:nvSpPr>
        <p:spPr>
          <a:xfrm>
            <a:off x="1757394" y="639783"/>
            <a:ext cx="7119905" cy="4270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500" b="0" dirty="0" err="1">
                <a:latin typeface="Futura LT Pro Light" panose="020B0402020204020303" pitchFamily="34" charset="-18"/>
                <a:ea typeface="+mj-ea"/>
                <a:cs typeface="+mj-cs"/>
              </a:rPr>
              <a:t>Vágányzárak</a:t>
            </a:r>
            <a:endParaRPr kumimoji="0" lang="hu-HU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LT Pro Light" panose="020B0402020204020303" pitchFamily="34" charset="-18"/>
              <a:ea typeface="+mj-ea"/>
              <a:cs typeface="+mj-cs"/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8B8B8CFE-D035-4151-8764-DE3839506E7A}"/>
              </a:ext>
            </a:extLst>
          </p:cNvPr>
          <p:cNvSpPr txBox="1">
            <a:spLocks/>
          </p:cNvSpPr>
          <p:nvPr/>
        </p:nvSpPr>
        <p:spPr>
          <a:xfrm>
            <a:off x="4836393" y="1571616"/>
            <a:ext cx="4040906" cy="4343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r>
              <a:rPr lang="hu-HU" sz="1400" dirty="0"/>
              <a:t>Dátum: május 30. 7:30 – június 30. 18:00</a:t>
            </a:r>
          </a:p>
          <a:p>
            <a:r>
              <a:rPr lang="hu-HU" sz="1400" dirty="0"/>
              <a:t>Vonalszakasz: 15. Acsád – Szombathely</a:t>
            </a:r>
          </a:p>
          <a:p>
            <a:r>
              <a:rPr lang="hu-HU" sz="1400" dirty="0"/>
              <a:t>	   18. Szombathely – Kőszeg </a:t>
            </a:r>
          </a:p>
          <a:p>
            <a:r>
              <a:rPr lang="hu-HU" sz="1400" dirty="0"/>
              <a:t>Munkavégzés: Szombathely páros állomásfej </a:t>
            </a:r>
            <a:r>
              <a:rPr lang="hu-HU" sz="1400" dirty="0" err="1"/>
              <a:t>átép</a:t>
            </a:r>
            <a:r>
              <a:rPr lang="hu-HU" sz="1400" dirty="0"/>
              <a:t>.</a:t>
            </a:r>
          </a:p>
          <a:p>
            <a:endParaRPr lang="hu-HU" sz="1400" b="0" i="0" kern="1200" dirty="0">
              <a:solidFill>
                <a:schemeClr val="tx1">
                  <a:lumMod val="65000"/>
                  <a:lumOff val="35000"/>
                </a:schemeClr>
              </a:solidFill>
              <a:latin typeface="Futura LT Pro Book" panose="020B0502020204020303" pitchFamily="34" charset="-18"/>
            </a:endParaRPr>
          </a:p>
          <a:p>
            <a:r>
              <a:rPr lang="hu-HU" sz="1400" dirty="0"/>
              <a:t>Dátum: június 5. 7:30 – június 10. 17:30</a:t>
            </a:r>
          </a:p>
          <a:p>
            <a:r>
              <a:rPr lang="hu-HU" sz="1400" dirty="0"/>
              <a:t>Vonalszakasz: 8. Győr – Ikrény </a:t>
            </a:r>
          </a:p>
          <a:p>
            <a:r>
              <a:rPr lang="hu-HU" sz="1400" dirty="0"/>
              <a:t>Munkavégzés: útátjáró átépítés</a:t>
            </a:r>
          </a:p>
          <a:p>
            <a:r>
              <a:rPr lang="hu-HU" sz="14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LT Pro Book" panose="020B0502020204020303" pitchFamily="34" charset="-18"/>
              </a:rPr>
              <a:t> 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515EDEBD-7165-A0C4-C1FC-FE796D325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67" y="1222317"/>
            <a:ext cx="4386469" cy="5042006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45A973B1-3E04-50AB-283A-C6318079A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407" y="3967691"/>
            <a:ext cx="434392" cy="541149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E29237E6-B2F2-478A-08C4-FDB5357A0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2793" y="2622596"/>
            <a:ext cx="434392" cy="5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7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B457F81F-F0B9-4609-8F72-86E67E29070D}"/>
              </a:ext>
            </a:extLst>
          </p:cNvPr>
          <p:cNvSpPr txBox="1">
            <a:spLocks/>
          </p:cNvSpPr>
          <p:nvPr/>
        </p:nvSpPr>
        <p:spPr>
          <a:xfrm>
            <a:off x="1757394" y="639783"/>
            <a:ext cx="7119905" cy="4270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500" b="0" dirty="0" err="1">
                <a:latin typeface="Futura LT Pro Light" panose="020B0402020204020303" pitchFamily="34" charset="-18"/>
                <a:ea typeface="+mj-ea"/>
                <a:cs typeface="+mj-cs"/>
              </a:rPr>
              <a:t>Vágányzárak</a:t>
            </a:r>
            <a:endParaRPr kumimoji="0" lang="hu-HU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LT Pro Light" panose="020B0402020204020303" pitchFamily="34" charset="-18"/>
              <a:ea typeface="+mj-ea"/>
              <a:cs typeface="+mj-cs"/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8B8B8CFE-D035-4151-8764-DE3839506E7A}"/>
              </a:ext>
            </a:extLst>
          </p:cNvPr>
          <p:cNvSpPr txBox="1">
            <a:spLocks/>
          </p:cNvSpPr>
          <p:nvPr/>
        </p:nvSpPr>
        <p:spPr>
          <a:xfrm>
            <a:off x="4836393" y="1571616"/>
            <a:ext cx="4040906" cy="4343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r>
              <a:rPr lang="hu-HU" sz="1400" dirty="0"/>
              <a:t>Dátum: július 10. 7:30 – július 16. 17:30</a:t>
            </a:r>
          </a:p>
          <a:p>
            <a:r>
              <a:rPr lang="hu-HU" sz="1400" dirty="0"/>
              <a:t>Vonalszakasz: 8. Petőháza – Fertőszentmiklós </a:t>
            </a:r>
          </a:p>
          <a:p>
            <a:r>
              <a:rPr lang="hu-HU" sz="1400" dirty="0"/>
              <a:t>Munkavégzés: útátjáró átépítés, alépítmény javítás</a:t>
            </a:r>
          </a:p>
          <a:p>
            <a:endParaRPr lang="hu-HU" sz="1400" dirty="0"/>
          </a:p>
          <a:p>
            <a:endParaRPr lang="hu-HU" sz="1400" b="0" i="0" kern="1200" dirty="0">
              <a:solidFill>
                <a:schemeClr val="tx1">
                  <a:lumMod val="65000"/>
                  <a:lumOff val="35000"/>
                </a:schemeClr>
              </a:solidFill>
              <a:latin typeface="Futura LT Pro Book" panose="020B0502020204020303" pitchFamily="34" charset="-18"/>
            </a:endParaRPr>
          </a:p>
          <a:p>
            <a:r>
              <a:rPr lang="hu-HU" sz="14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LT Pro Book" panose="020B0502020204020303" pitchFamily="34" charset="-18"/>
              </a:rPr>
              <a:t> 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515EDEBD-7165-A0C4-C1FC-FE796D325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67" y="1222317"/>
            <a:ext cx="4386469" cy="5042006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45A973B1-3E04-50AB-283A-C6318079A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6409" y="2783631"/>
            <a:ext cx="434392" cy="5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49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B457F81F-F0B9-4609-8F72-86E67E29070D}"/>
              </a:ext>
            </a:extLst>
          </p:cNvPr>
          <p:cNvSpPr txBox="1">
            <a:spLocks/>
          </p:cNvSpPr>
          <p:nvPr/>
        </p:nvSpPr>
        <p:spPr>
          <a:xfrm>
            <a:off x="1757394" y="639783"/>
            <a:ext cx="7119905" cy="4270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500" b="0" dirty="0" err="1">
                <a:latin typeface="Futura LT Pro Light" panose="020B0402020204020303" pitchFamily="34" charset="-18"/>
                <a:ea typeface="+mj-ea"/>
                <a:cs typeface="+mj-cs"/>
              </a:rPr>
              <a:t>Vágányzárak</a:t>
            </a:r>
            <a:endParaRPr kumimoji="0" lang="hu-HU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LT Pro Light" panose="020B0402020204020303" pitchFamily="34" charset="-18"/>
              <a:ea typeface="+mj-ea"/>
              <a:cs typeface="+mj-cs"/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8B8B8CFE-D035-4151-8764-DE3839506E7A}"/>
              </a:ext>
            </a:extLst>
          </p:cNvPr>
          <p:cNvSpPr txBox="1">
            <a:spLocks/>
          </p:cNvSpPr>
          <p:nvPr/>
        </p:nvSpPr>
        <p:spPr>
          <a:xfrm>
            <a:off x="4836393" y="1571616"/>
            <a:ext cx="4040906" cy="4343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r>
              <a:rPr lang="hu-HU" sz="1400" dirty="0"/>
              <a:t>Dátum: augusztus 21. 8:00 – szeptember 3. 18:00</a:t>
            </a:r>
          </a:p>
          <a:p>
            <a:r>
              <a:rPr lang="hu-HU" sz="1400" dirty="0"/>
              <a:t>Vonalszakasz: 15. Lövő – Bük</a:t>
            </a:r>
          </a:p>
          <a:p>
            <a:r>
              <a:rPr lang="hu-HU" sz="1400" dirty="0"/>
              <a:t>Munkavégzés: útátjáró átépítés</a:t>
            </a:r>
          </a:p>
          <a:p>
            <a:endParaRPr lang="hu-HU" sz="1400" dirty="0"/>
          </a:p>
          <a:p>
            <a:endParaRPr lang="hu-HU" sz="1400" b="0" i="0" kern="1200" dirty="0">
              <a:solidFill>
                <a:schemeClr val="tx1">
                  <a:lumMod val="65000"/>
                  <a:lumOff val="35000"/>
                </a:schemeClr>
              </a:solidFill>
              <a:latin typeface="Futura LT Pro Book" panose="020B0502020204020303" pitchFamily="34" charset="-18"/>
            </a:endParaRPr>
          </a:p>
          <a:p>
            <a:r>
              <a:rPr lang="hu-HU" sz="14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LT Pro Book" panose="020B0502020204020303" pitchFamily="34" charset="-18"/>
              </a:rPr>
              <a:t> 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515EDEBD-7165-A0C4-C1FC-FE796D325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67" y="1222317"/>
            <a:ext cx="4386469" cy="5042006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45A973B1-3E04-50AB-283A-C6318079A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728" y="3472744"/>
            <a:ext cx="434392" cy="5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39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8872</TotalTime>
  <Words>631</Words>
  <Application>Microsoft Office PowerPoint</Application>
  <PresentationFormat>Szélesvásznú</PresentationFormat>
  <Paragraphs>143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Futura LT Pro Book</vt:lpstr>
      <vt:lpstr>Futura LT Pro Light</vt:lpstr>
      <vt:lpstr>Futura PT Bold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Péter István</dc:creator>
  <cp:lastModifiedBy>Bencsics József</cp:lastModifiedBy>
  <cp:revision>15</cp:revision>
  <dcterms:created xsi:type="dcterms:W3CDTF">2021-10-12T15:28:39Z</dcterms:created>
  <dcterms:modified xsi:type="dcterms:W3CDTF">2022-11-30T06:18:54Z</dcterms:modified>
</cp:coreProperties>
</file>